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05"/>
  </p:notesMasterIdLst>
  <p:handoutMasterIdLst>
    <p:handoutMasterId r:id="rId106"/>
  </p:handoutMasterIdLst>
  <p:sldIdLst>
    <p:sldId id="256" r:id="rId5"/>
    <p:sldId id="409" r:id="rId6"/>
    <p:sldId id="258" r:id="rId7"/>
    <p:sldId id="322" r:id="rId8"/>
    <p:sldId id="319" r:id="rId9"/>
    <p:sldId id="257" r:id="rId10"/>
    <p:sldId id="259" r:id="rId11"/>
    <p:sldId id="329" r:id="rId12"/>
    <p:sldId id="328" r:id="rId13"/>
    <p:sldId id="330" r:id="rId14"/>
    <p:sldId id="336" r:id="rId15"/>
    <p:sldId id="317" r:id="rId16"/>
    <p:sldId id="260" r:id="rId17"/>
    <p:sldId id="337" r:id="rId18"/>
    <p:sldId id="309" r:id="rId19"/>
    <p:sldId id="264" r:id="rId20"/>
    <p:sldId id="338" r:id="rId21"/>
    <p:sldId id="402" r:id="rId22"/>
    <p:sldId id="404" r:id="rId23"/>
    <p:sldId id="262" r:id="rId24"/>
    <p:sldId id="310" r:id="rId25"/>
    <p:sldId id="311" r:id="rId26"/>
    <p:sldId id="312" r:id="rId27"/>
    <p:sldId id="313" r:id="rId28"/>
    <p:sldId id="314" r:id="rId29"/>
    <p:sldId id="401" r:id="rId30"/>
    <p:sldId id="315" r:id="rId31"/>
    <p:sldId id="339" r:id="rId32"/>
    <p:sldId id="283" r:id="rId33"/>
    <p:sldId id="388" r:id="rId34"/>
    <p:sldId id="344" r:id="rId35"/>
    <p:sldId id="345" r:id="rId36"/>
    <p:sldId id="347" r:id="rId37"/>
    <p:sldId id="348" r:id="rId38"/>
    <p:sldId id="350" r:id="rId39"/>
    <p:sldId id="353" r:id="rId40"/>
    <p:sldId id="354" r:id="rId41"/>
    <p:sldId id="355" r:id="rId42"/>
    <p:sldId id="356" r:id="rId43"/>
    <p:sldId id="357" r:id="rId44"/>
    <p:sldId id="406"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1" r:id="rId58"/>
    <p:sldId id="373" r:id="rId59"/>
    <p:sldId id="372" r:id="rId60"/>
    <p:sldId id="376" r:id="rId61"/>
    <p:sldId id="374" r:id="rId62"/>
    <p:sldId id="375" r:id="rId63"/>
    <p:sldId id="389" r:id="rId64"/>
    <p:sldId id="390" r:id="rId65"/>
    <p:sldId id="377" r:id="rId66"/>
    <p:sldId id="391" r:id="rId67"/>
    <p:sldId id="378" r:id="rId68"/>
    <p:sldId id="379" r:id="rId69"/>
    <p:sldId id="380" r:id="rId70"/>
    <p:sldId id="381" r:id="rId71"/>
    <p:sldId id="382" r:id="rId72"/>
    <p:sldId id="383" r:id="rId73"/>
    <p:sldId id="384" r:id="rId74"/>
    <p:sldId id="340" r:id="rId75"/>
    <p:sldId id="316" r:id="rId76"/>
    <p:sldId id="403" r:id="rId77"/>
    <p:sldId id="275" r:id="rId78"/>
    <p:sldId id="392" r:id="rId79"/>
    <p:sldId id="266" r:id="rId80"/>
    <p:sldId id="271" r:id="rId81"/>
    <p:sldId id="270" r:id="rId82"/>
    <p:sldId id="267" r:id="rId83"/>
    <p:sldId id="268" r:id="rId84"/>
    <p:sldId id="335" r:id="rId85"/>
    <p:sldId id="393" r:id="rId86"/>
    <p:sldId id="274" r:id="rId87"/>
    <p:sldId id="273" r:id="rId88"/>
    <p:sldId id="269" r:id="rId89"/>
    <p:sldId id="276" r:id="rId90"/>
    <p:sldId id="394" r:id="rId91"/>
    <p:sldId id="395" r:id="rId92"/>
    <p:sldId id="396" r:id="rId93"/>
    <p:sldId id="398" r:id="rId94"/>
    <p:sldId id="397" r:id="rId95"/>
    <p:sldId id="407" r:id="rId96"/>
    <p:sldId id="405" r:id="rId97"/>
    <p:sldId id="341" r:id="rId98"/>
    <p:sldId id="278" r:id="rId99"/>
    <p:sldId id="332" r:id="rId100"/>
    <p:sldId id="320" r:id="rId101"/>
    <p:sldId id="306" r:id="rId102"/>
    <p:sldId id="387" r:id="rId103"/>
    <p:sldId id="263" r:id="rId104"/>
  </p:sldIdLst>
  <p:sldSz cx="12192000" cy="6858000"/>
  <p:notesSz cx="6954838" cy="9240838"/>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10">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H" initials="OGC" lastIdx="2" clrIdx="6"/>
  <p:cmAuthor id="1" name="Bonnie Reed" initials="BR" lastIdx="68" clrIdx="0">
    <p:extLst/>
  </p:cmAuthor>
  <p:cmAuthor id="2" name="KAREN TRITZ" initials="KT" lastIdx="36" clrIdx="1">
    <p:extLst/>
  </p:cmAuthor>
  <p:cmAuthor id="3" name="Lonnie Edmonds" initials="LE" lastIdx="59" clrIdx="2">
    <p:extLst/>
  </p:cmAuthor>
  <p:cmAuthor id="4" name="Jo Anne Noble" initials="jan" lastIdx="1" clrIdx="3"/>
  <p:cmAuthor id="5" name="KIM ROCHE" initials="KR" lastIdx="36" clrIdx="4">
    <p:extLst/>
  </p:cmAuthor>
  <p:cmAuthor id="6" name="Karen Collins" initials="KC"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A3DF"/>
    <a:srgbClr val="7F6907"/>
    <a:srgbClr val="3C5E36"/>
    <a:srgbClr val="7E4421"/>
    <a:srgbClr val="EEB500"/>
    <a:srgbClr val="ED7D31"/>
    <a:srgbClr val="255581"/>
    <a:srgbClr val="FFC902"/>
    <a:srgbClr val="76B54C"/>
    <a:srgbClr val="F983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61850" autoAdjust="0"/>
  </p:normalViewPr>
  <p:slideViewPr>
    <p:cSldViewPr snapToGrid="0">
      <p:cViewPr varScale="1">
        <p:scale>
          <a:sx n="65" d="100"/>
          <a:sy n="65" d="100"/>
        </p:scale>
        <p:origin x="-97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8" d="100"/>
          <a:sy n="38" d="100"/>
        </p:scale>
        <p:origin x="-2314" y="-67"/>
      </p:cViewPr>
      <p:guideLst>
        <p:guide orient="horz" pos="2910"/>
        <p:guide pos="219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gs" Target="tags/tag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01977511-EA3D-410B-8950-D59127FBE415}" type="datetimeFigureOut">
              <a:rPr lang="en-US" smtClean="0"/>
              <a:pPr/>
              <a:t>5/23/2017</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151F8E06-7BCD-433A-93A3-9533CF6AAAD1}" type="slidenum">
              <a:rPr lang="en-US" smtClean="0"/>
              <a:pPr/>
              <a:t>‹#›</a:t>
            </a:fld>
            <a:endParaRPr lang="en-US"/>
          </a:p>
        </p:txBody>
      </p:sp>
    </p:spTree>
    <p:extLst>
      <p:ext uri="{BB962C8B-B14F-4D97-AF65-F5344CB8AC3E}">
        <p14:creationId xmlns:p14="http://schemas.microsoft.com/office/powerpoint/2010/main" xmlns="" val="4049335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31FC6AA0-492A-4D2A-9063-84F3C2EB105D}" type="datetimeFigureOut">
              <a:rPr lang="en-US" smtClean="0"/>
              <a:pPr/>
              <a:t>5/23/2017</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0A8B334D-7D22-40EA-872A-2F9CE59553AD}" type="slidenum">
              <a:rPr lang="en-US" smtClean="0"/>
              <a:pPr/>
              <a:t>‹#›</a:t>
            </a:fld>
            <a:endParaRPr lang="en-US" dirty="0"/>
          </a:p>
        </p:txBody>
      </p:sp>
    </p:spTree>
    <p:extLst>
      <p:ext uri="{BB962C8B-B14F-4D97-AF65-F5344CB8AC3E}">
        <p14:creationId xmlns:p14="http://schemas.microsoft.com/office/powerpoint/2010/main" xmlns="" val="272119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https://www.cms.gov/Medicare/Provider-Enrollment-and-Certification/GuidanceforLawsAndRegulations/Nursing-Home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a:t>
            </a:fld>
            <a:endParaRPr lang="en-US" dirty="0"/>
          </a:p>
        </p:txBody>
      </p:sp>
    </p:spTree>
    <p:extLst>
      <p:ext uri="{BB962C8B-B14F-4D97-AF65-F5344CB8AC3E}">
        <p14:creationId xmlns:p14="http://schemas.microsoft.com/office/powerpoint/2010/main" xmlns="" val="405603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Comprehensive Person-Centered Care Planning – Baseline Care Plan</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Pharmacy Services – Drug regimen review and reporting – review of medical chart, definition of psychotropic medications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Dental Services – replacing lost dentures</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Administration – Facility Assessment – tied to sufficient and competent staff requirements</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10</a:t>
            </a:fld>
            <a:endParaRPr lang="en-US" dirty="0"/>
          </a:p>
        </p:txBody>
      </p:sp>
    </p:spTree>
    <p:extLst>
      <p:ext uri="{BB962C8B-B14F-4D97-AF65-F5344CB8AC3E}">
        <p14:creationId xmlns:p14="http://schemas.microsoft.com/office/powerpoint/2010/main" xmlns="" val="3263591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11</a:t>
            </a:fld>
            <a:endParaRPr lang="en-US" dirty="0"/>
          </a:p>
        </p:txBody>
      </p:sp>
    </p:spTree>
    <p:extLst>
      <p:ext uri="{BB962C8B-B14F-4D97-AF65-F5344CB8AC3E}">
        <p14:creationId xmlns:p14="http://schemas.microsoft.com/office/powerpoint/2010/main" xmlns="" val="103158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The crosswalk is currently under development once finalized it</a:t>
            </a:r>
            <a:r>
              <a:rPr lang="en-US" b="0" baseline="0" dirty="0"/>
              <a:t> will be distributed. This job aid will be available in the fall of 2017.</a:t>
            </a:r>
          </a:p>
          <a:p>
            <a:pPr marL="0" indent="0">
              <a:buNone/>
            </a:pPr>
            <a:r>
              <a:rPr lang="en-US" dirty="0">
                <a:latin typeface="Times New Roman" panose="02020603050405020304" pitchFamily="18" charset="0"/>
                <a:cs typeface="Times New Roman" panose="02020603050405020304" pitchFamily="18" charset="0"/>
              </a:rPr>
              <a:t>The image above is the F Tag Crosswalk showing: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regulatory grouping and the new associated grouping</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regulation number and the new associated regulation number</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original F Tag and the associated new F Tag</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12</a:t>
            </a:fld>
            <a:endParaRPr lang="en-US" dirty="0"/>
          </a:p>
        </p:txBody>
      </p:sp>
    </p:spTree>
    <p:extLst>
      <p:ext uri="{BB962C8B-B14F-4D97-AF65-F5344CB8AC3E}">
        <p14:creationId xmlns:p14="http://schemas.microsoft.com/office/powerpoint/2010/main" xmlns="" val="633418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is a larger view of the crosswalk. The crosswalk is currently under development once finalized it</a:t>
            </a:r>
            <a:r>
              <a:rPr lang="en-US" b="0" baseline="0" dirty="0"/>
              <a:t> will be distributed. This job aid will be available in the fall of 2017.</a:t>
            </a:r>
          </a:p>
        </p:txBody>
      </p:sp>
      <p:sp>
        <p:nvSpPr>
          <p:cNvPr id="4" name="Slide Number Placeholder 3"/>
          <p:cNvSpPr>
            <a:spLocks noGrp="1"/>
          </p:cNvSpPr>
          <p:nvPr>
            <p:ph type="sldNum" sz="quarter" idx="10"/>
          </p:nvPr>
        </p:nvSpPr>
        <p:spPr/>
        <p:txBody>
          <a:bodyPr/>
          <a:lstStyle/>
          <a:p>
            <a:fld id="{0A8B334D-7D22-40EA-872A-2F9CE59553AD}" type="slidenum">
              <a:rPr lang="en-US" smtClean="0"/>
              <a:pPr/>
              <a:t>13</a:t>
            </a:fld>
            <a:endParaRPr lang="en-US" dirty="0"/>
          </a:p>
        </p:txBody>
      </p:sp>
    </p:spTree>
    <p:extLst>
      <p:ext uri="{BB962C8B-B14F-4D97-AF65-F5344CB8AC3E}">
        <p14:creationId xmlns:p14="http://schemas.microsoft.com/office/powerpoint/2010/main" xmlns="" val="93572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14</a:t>
            </a:fld>
            <a:endParaRPr lang="en-US" dirty="0"/>
          </a:p>
        </p:txBody>
      </p:sp>
    </p:spTree>
    <p:extLst>
      <p:ext uri="{BB962C8B-B14F-4D97-AF65-F5344CB8AC3E}">
        <p14:creationId xmlns:p14="http://schemas.microsoft.com/office/powerpoint/2010/main" xmlns="" val="331559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CMS is in the process of updating  information for Appendices PP and P. Once the guidance is approved it will be available in the SOM.</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States should ensure surveyors use the most recent version of the regulation and IG</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15</a:t>
            </a:fld>
            <a:endParaRPr lang="en-US" dirty="0"/>
          </a:p>
        </p:txBody>
      </p:sp>
    </p:spTree>
    <p:extLst>
      <p:ext uri="{BB962C8B-B14F-4D97-AF65-F5344CB8AC3E}">
        <p14:creationId xmlns:p14="http://schemas.microsoft.com/office/powerpoint/2010/main" xmlns="" val="99980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SMQT will not reflect any new guidance/regulations at this time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SMQT will be suspended November and December 2017</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test is scheduled to be </a:t>
            </a:r>
            <a:r>
              <a:rPr lang="en-US" dirty="0" smtClean="0">
                <a:latin typeface="Times New Roman" panose="02020603050405020304" pitchFamily="18" charset="0"/>
                <a:cs typeface="Times New Roman" panose="02020603050405020304" pitchFamily="18" charset="0"/>
              </a:rPr>
              <a:t>updated to reflect new</a:t>
            </a:r>
            <a:r>
              <a:rPr lang="en-US" baseline="0" dirty="0" smtClean="0">
                <a:latin typeface="Times New Roman" panose="02020603050405020304" pitchFamily="18" charset="0"/>
                <a:cs typeface="Times New Roman" panose="02020603050405020304" pitchFamily="18" charset="0"/>
              </a:rPr>
              <a:t> regulations and guidance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January 2018</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16</a:t>
            </a:fld>
            <a:endParaRPr lang="en-US" dirty="0"/>
          </a:p>
        </p:txBody>
      </p:sp>
    </p:spTree>
    <p:extLst>
      <p:ext uri="{BB962C8B-B14F-4D97-AF65-F5344CB8AC3E}">
        <p14:creationId xmlns:p14="http://schemas.microsoft.com/office/powerpoint/2010/main" xmlns="" val="148845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let’s switch topics and discuss the survey process. I’m first going to give a high level overview of the key differences between the current survey processes as compared to the new survey process. </a:t>
            </a:r>
            <a:endParaRPr lang="en-US" dirty="0"/>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17</a:t>
            </a:fld>
            <a:endParaRPr lang="en-US" dirty="0"/>
          </a:p>
        </p:txBody>
      </p:sp>
    </p:spTree>
    <p:extLst>
      <p:ext uri="{BB962C8B-B14F-4D97-AF65-F5344CB8AC3E}">
        <p14:creationId xmlns:p14="http://schemas.microsoft.com/office/powerpoint/2010/main" xmlns="" val="275177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407988" y="698500"/>
            <a:ext cx="6197600" cy="3486150"/>
          </a:xfrm>
          <a:prstGeom prst="rect">
            <a:avLst/>
          </a:prstGeom>
          <a:ln/>
        </p:spPr>
      </p:sp>
      <p:sp>
        <p:nvSpPr>
          <p:cNvPr id="11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New LTC Survey Process will replace both the Traditional and QIS processes, which means everyone in the country will use the same process. When designing the New LTC survey Process, they took into account the strengths from both the Traditional and QIS. One strength of the Traditional process was that surveyors could ask residents questions as they would like, which was retained in the New LTC Survey Process to promote surveyor autonomy. Having a computer-based process and using pathways as investigative tools were strengths of the QIS process that were used for the New LTC Survey Process. They also included many innovative ways of conducting various components of the survey.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overarching goal for the New LTC Survey Process is to have one unified survey process that effectively identifies survey outcomes in an efficient manner that accounts for survey resources for both time spent onsite and the number of surveyors. The New LTC Survey Process is resident-centered, which means resident-specific concerns identified through resident observations and resident or representative interviews are emphasized. The New LTC Survey Process provides as much structure as possible to ensure consistency while allowing surveyors the autonomy to make decisions based on their expertise and judgment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B27AEC-B0E4-4D44-BAB9-6B35919EF584}" type="slidenum">
              <a:rPr lang="en-US" altLang="en-US" smtClean="0"/>
              <a:pPr>
                <a:spcBef>
                  <a:spcPct val="0"/>
                </a:spcBef>
              </a:pPr>
              <a:t>19</a:t>
            </a:fld>
            <a:endParaRPr lang="en-US" altLang="en-US" dirty="0"/>
          </a:p>
        </p:txBody>
      </p:sp>
    </p:spTree>
    <p:extLst>
      <p:ext uri="{BB962C8B-B14F-4D97-AF65-F5344CB8AC3E}">
        <p14:creationId xmlns:p14="http://schemas.microsoft.com/office/powerpoint/2010/main" xmlns="" val="3373160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The Traditional</a:t>
            </a:r>
            <a:r>
              <a:rPr lang="en-US" b="0" baseline="0" dirty="0"/>
              <a:t> survey process is completed on paper while the QIS process is automated. </a:t>
            </a:r>
            <a:r>
              <a:rPr lang="en-US" b="0" dirty="0"/>
              <a:t>The</a:t>
            </a:r>
            <a:r>
              <a:rPr lang="en-US" b="0" baseline="0" dirty="0"/>
              <a:t> new survey process will be an automated process. </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20</a:t>
            </a:fld>
            <a:endParaRPr lang="en-US" dirty="0"/>
          </a:p>
        </p:txBody>
      </p:sp>
    </p:spTree>
    <p:extLst>
      <p:ext uri="{BB962C8B-B14F-4D97-AF65-F5344CB8AC3E}">
        <p14:creationId xmlns:p14="http://schemas.microsoft.com/office/powerpoint/2010/main" xmlns="" val="84484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a:t>
            </a:fld>
            <a:endParaRPr lang="en-US" dirty="0"/>
          </a:p>
        </p:txBody>
      </p:sp>
    </p:spTree>
    <p:extLst>
      <p:ext uri="{BB962C8B-B14F-4D97-AF65-F5344CB8AC3E}">
        <p14:creationId xmlns:p14="http://schemas.microsoft.com/office/powerpoint/2010/main" xmlns="" val="407600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sample size for the new survey process will be based on the facility census.</a:t>
            </a:r>
            <a:r>
              <a:rPr lang="en-US" b="0" baseline="0" dirty="0"/>
              <a:t> </a:t>
            </a:r>
            <a:r>
              <a:rPr lang="en-US" b="0" dirty="0"/>
              <a:t>The</a:t>
            </a:r>
            <a:r>
              <a:rPr lang="en-US" b="0" baseline="0" dirty="0"/>
              <a:t> sampling approach for the new survey process is different than either current process. The sample for the new survey process includes 70% of MDS pre-selected residents and 30% surveyor-selected residents</a:t>
            </a:r>
            <a:r>
              <a:rPr lang="en-US" b="0" baseline="0" dirty="0" smtClean="0"/>
              <a:t>.</a:t>
            </a: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21</a:t>
            </a:fld>
            <a:endParaRPr lang="en-US" dirty="0"/>
          </a:p>
        </p:txBody>
      </p:sp>
    </p:spTree>
    <p:extLst>
      <p:ext uri="{BB962C8B-B14F-4D97-AF65-F5344CB8AC3E}">
        <p14:creationId xmlns:p14="http://schemas.microsoft.com/office/powerpoint/2010/main" xmlns="" val="3600323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All</a:t>
            </a:r>
            <a:r>
              <a:rPr lang="en-US" b="0" baseline="0" dirty="0"/>
              <a:t> of the survey processes review facility history information to prepare for the survey. In addition, surveyors will review the offsite selected residents and facility rates during offsite preparation which is similar to the Traditional process.</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22</a:t>
            </a:fld>
            <a:endParaRPr lang="en-US" dirty="0"/>
          </a:p>
        </p:txBody>
      </p:sp>
    </p:spTree>
    <p:extLst>
      <p:ext uri="{BB962C8B-B14F-4D97-AF65-F5344CB8AC3E}">
        <p14:creationId xmlns:p14="http://schemas.microsoft.com/office/powerpoint/2010/main" xmlns="" val="1413975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a:t>
            </a:r>
            <a:r>
              <a:rPr lang="en-US" baseline="0" dirty="0"/>
              <a:t> to the other processes, there will be information requested immediately after entering the facility which we’ll discuss in detail later. </a:t>
            </a:r>
            <a:endParaRPr lang="en-US"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23</a:t>
            </a:fld>
            <a:endParaRPr lang="en-US" dirty="0"/>
          </a:p>
        </p:txBody>
      </p:sp>
    </p:spTree>
    <p:extLst>
      <p:ext uri="{BB962C8B-B14F-4D97-AF65-F5344CB8AC3E}">
        <p14:creationId xmlns:p14="http://schemas.microsoft.com/office/powerpoint/2010/main" xmlns="" val="103755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Unlike</a:t>
            </a:r>
            <a:r>
              <a:rPr lang="en-US" baseline="0" dirty="0"/>
              <a:t> the current survey processes, there is no formal tour for the new survey process. Surveyors will begin observing every resident in their assigned area to identify about eight residents for the initial pool process and then will spend about eight hours completing the observations, interviews and record review for the residents selected for the initial pool process. </a:t>
            </a: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24</a:t>
            </a:fld>
            <a:endParaRPr lang="en-US" dirty="0"/>
          </a:p>
        </p:txBody>
      </p:sp>
    </p:spTree>
    <p:extLst>
      <p:ext uri="{BB962C8B-B14F-4D97-AF65-F5344CB8AC3E}">
        <p14:creationId xmlns:p14="http://schemas.microsoft.com/office/powerpoint/2010/main" xmlns="" val="177890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The</a:t>
            </a:r>
            <a:r>
              <a:rPr lang="en-US" baseline="0" dirty="0"/>
              <a:t> new survey process took into account the strengths of both the Traditional and QIS processes and tried to balance consistency with surveyor autonomy. For the new survey process, surveyors are completing thorough observations, interviews and a limited record review for the residents selected during the initial pool process. Part of that review consists of covering a number of quality of life and care areas and during interviews the surveyor can ask the questions as they would like as long as they maintain the intent of the area. </a:t>
            </a:r>
          </a:p>
          <a:p>
            <a:pPr marL="0" indent="0" fontAlgn="t">
              <a:buFont typeface="Arial" panose="020B0604020202020204" pitchFamily="34" charset="0"/>
              <a:buNone/>
            </a:pPr>
            <a:endParaRPr lang="en-US" baseline="0" dirty="0"/>
          </a:p>
          <a:p>
            <a:pPr marL="0" indent="0" fontAlgn="t">
              <a:buFont typeface="Arial" panose="020B0604020202020204" pitchFamily="34" charset="0"/>
              <a:buNone/>
            </a:pPr>
            <a:r>
              <a:rPr lang="en-US" baseline="0" dirty="0"/>
              <a:t>For the new survey process, the survey team will select the residents for the sample. </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25</a:t>
            </a:fld>
            <a:endParaRPr lang="en-US" dirty="0"/>
          </a:p>
        </p:txBody>
      </p:sp>
    </p:spTree>
    <p:extLst>
      <p:ext uri="{BB962C8B-B14F-4D97-AF65-F5344CB8AC3E}">
        <p14:creationId xmlns:p14="http://schemas.microsoft.com/office/powerpoint/2010/main" xmlns="" val="399869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the sample is selected, the remainder of the survey is spent conducting investigations for residents, facility tasks and closed records. </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26</a:t>
            </a:fld>
            <a:endParaRPr lang="en-US" dirty="0"/>
          </a:p>
        </p:txBody>
      </p:sp>
    </p:spTree>
    <p:extLst>
      <p:ext uri="{BB962C8B-B14F-4D97-AF65-F5344CB8AC3E}">
        <p14:creationId xmlns:p14="http://schemas.microsoft.com/office/powerpoint/2010/main" xmlns="" val="3998697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fontAlgn="t">
              <a:buFont typeface="Arial" panose="020B0604020202020204" pitchFamily="34" charset="0"/>
              <a:buNone/>
            </a:pPr>
            <a:r>
              <a:rPr lang="en-US" dirty="0"/>
              <a:t>The</a:t>
            </a:r>
            <a:r>
              <a:rPr lang="en-US" baseline="0" dirty="0"/>
              <a:t> new survey process includes a group interview with residents who are active members of the resident council; however, the questions asked during the group are different from both current processes. </a:t>
            </a:r>
            <a:endParaRPr lang="en-US"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27</a:t>
            </a:fld>
            <a:endParaRPr lang="en-US" dirty="0"/>
          </a:p>
        </p:txBody>
      </p:sp>
    </p:spTree>
    <p:extLst>
      <p:ext uri="{BB962C8B-B14F-4D97-AF65-F5344CB8AC3E}">
        <p14:creationId xmlns:p14="http://schemas.microsoft.com/office/powerpoint/2010/main" xmlns="" val="324287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dirty="0"/>
              <a:t>Now</a:t>
            </a:r>
            <a:r>
              <a:rPr lang="en-US" baseline="0" dirty="0"/>
              <a:t> let’s discuss the new LTC survey process.</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28</a:t>
            </a:fld>
            <a:endParaRPr lang="en-US" dirty="0"/>
          </a:p>
        </p:txBody>
      </p:sp>
    </p:spTree>
    <p:extLst>
      <p:ext uri="{BB962C8B-B14F-4D97-AF65-F5344CB8AC3E}">
        <p14:creationId xmlns:p14="http://schemas.microsoft.com/office/powerpoint/2010/main" xmlns="" val="399360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706438" y="1155700"/>
            <a:ext cx="5541962" cy="3117850"/>
          </a:xfrm>
          <a:ln/>
        </p:spPr>
      </p:sp>
      <p:sp>
        <p:nvSpPr>
          <p:cNvPr id="3" name="Notes Placeholder 2"/>
          <p:cNvSpPr>
            <a:spLocks noGrp="1"/>
          </p:cNvSpPr>
          <p:nvPr>
            <p:ph type="body" idx="1"/>
          </p:nvPr>
        </p:nvSpPr>
        <p:spPr/>
        <p:txBody>
          <a:bodyPr/>
          <a:lstStyle/>
          <a:p>
            <a:pPr>
              <a:lnSpc>
                <a:spcPct val="100000"/>
              </a:lnSpc>
              <a:buClr>
                <a:schemeClr val="tx1"/>
              </a:buClr>
              <a:defRPr/>
            </a:pPr>
            <a:r>
              <a:rPr lang="en-US" sz="1200" dirty="0">
                <a:cs typeface="Tahoma" pitchFamily="34" charset="0"/>
              </a:rPr>
              <a:t>CMS is currently working with their internal IT department and outside contractors to develop software for the new survey process. CMS is also working to gather input from various resources within the SA and RO to develop new reports from the survey tool that will inform State and RO review (similar to the Desk Audit Report (DAR), but simpler).</a:t>
            </a:r>
            <a:endParaRPr lang="en-US" sz="1200"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51940" indent="-289208">
              <a:defRPr>
                <a:solidFill>
                  <a:schemeClr val="tx1"/>
                </a:solidFill>
                <a:latin typeface="Tahoma" panose="020B0604030504040204" pitchFamily="34" charset="0"/>
                <a:cs typeface="Arial" panose="020B0604020202020204" pitchFamily="34" charset="0"/>
              </a:defRPr>
            </a:lvl2pPr>
            <a:lvl3pPr marL="1156830" indent="-231366">
              <a:defRPr>
                <a:solidFill>
                  <a:schemeClr val="tx1"/>
                </a:solidFill>
                <a:latin typeface="Tahoma" panose="020B0604030504040204" pitchFamily="34" charset="0"/>
                <a:cs typeface="Arial" panose="020B0604020202020204" pitchFamily="34" charset="0"/>
              </a:defRPr>
            </a:lvl3pPr>
            <a:lvl4pPr marL="1619562" indent="-231366">
              <a:defRPr>
                <a:solidFill>
                  <a:schemeClr val="tx1"/>
                </a:solidFill>
                <a:latin typeface="Tahoma" panose="020B0604030504040204" pitchFamily="34" charset="0"/>
                <a:cs typeface="Arial" panose="020B0604020202020204" pitchFamily="34" charset="0"/>
              </a:defRPr>
            </a:lvl4pPr>
            <a:lvl5pPr marL="2082295" indent="-231366">
              <a:defRPr>
                <a:solidFill>
                  <a:schemeClr val="tx1"/>
                </a:solidFill>
                <a:latin typeface="Tahoma" panose="020B0604030504040204" pitchFamily="34" charset="0"/>
                <a:cs typeface="Arial" panose="020B0604020202020204" pitchFamily="34" charset="0"/>
              </a:defRPr>
            </a:lvl5pPr>
            <a:lvl6pPr marL="2545027"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07759"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70491"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33223" indent="-231366"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4EF2F97-C6A1-45BB-85DD-BABCF53FFD56}" type="slidenum">
              <a:rPr lang="en-US" altLang="en-US" smtClean="0"/>
              <a:pPr/>
              <a:t>29</a:t>
            </a:fld>
            <a:endParaRPr lang="en-US" altLang="en-US" dirty="0"/>
          </a:p>
        </p:txBody>
      </p:sp>
    </p:spTree>
    <p:extLst>
      <p:ext uri="{BB962C8B-B14F-4D97-AF65-F5344CB8AC3E}">
        <p14:creationId xmlns:p14="http://schemas.microsoft.com/office/powerpoint/2010/main" xmlns="" val="55546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a:defRPr/>
            </a:pPr>
            <a:r>
              <a:rPr lang="en-US" sz="1200" dirty="0"/>
              <a:t>The new survey process is computer-based with three parts:</a:t>
            </a:r>
          </a:p>
          <a:p>
            <a:pPr>
              <a:defRPr/>
            </a:pPr>
            <a:endParaRPr lang="en-US" sz="1200" dirty="0"/>
          </a:p>
          <a:p>
            <a:pPr marL="231366" indent="-231366">
              <a:buFontTx/>
              <a:buAutoNum type="arabicPeriod"/>
              <a:defRPr/>
            </a:pPr>
            <a:r>
              <a:rPr lang="en-US" sz="1200" dirty="0"/>
              <a:t>The initial</a:t>
            </a:r>
            <a:r>
              <a:rPr lang="en-US" sz="1200" baseline="0" dirty="0"/>
              <a:t> pool</a:t>
            </a:r>
            <a:r>
              <a:rPr lang="en-US" sz="1200" dirty="0"/>
              <a:t> process </a:t>
            </a:r>
          </a:p>
          <a:p>
            <a:pPr marL="231366" indent="-231366">
              <a:buFontTx/>
              <a:buAutoNum type="arabicPeriod"/>
              <a:defRPr/>
            </a:pPr>
            <a:r>
              <a:rPr lang="en-US" sz="1200" dirty="0"/>
              <a:t>Sample selection</a:t>
            </a:r>
            <a:r>
              <a:rPr lang="en-US" sz="1200" baseline="0" dirty="0"/>
              <a:t> </a:t>
            </a:r>
            <a:endParaRPr lang="en-US" sz="1200" dirty="0"/>
          </a:p>
          <a:p>
            <a:pPr marL="231366" indent="-231366">
              <a:buFontTx/>
              <a:buAutoNum type="arabicPeriod"/>
              <a:defRPr/>
            </a:pPr>
            <a:r>
              <a:rPr lang="en-US" sz="1200" dirty="0"/>
              <a:t>The investigative</a:t>
            </a:r>
            <a:r>
              <a:rPr lang="en-US" sz="1200" baseline="0" dirty="0"/>
              <a:t> process</a:t>
            </a:r>
            <a:endParaRPr lang="en-US" sz="120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30</a:t>
            </a:fld>
            <a:endParaRPr lang="en-US" dirty="0"/>
          </a:p>
        </p:txBody>
      </p:sp>
    </p:spTree>
    <p:extLst>
      <p:ext uri="{BB962C8B-B14F-4D97-AF65-F5344CB8AC3E}">
        <p14:creationId xmlns:p14="http://schemas.microsoft.com/office/powerpoint/2010/main" xmlns="" val="559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3</a:t>
            </a:fld>
            <a:endParaRPr lang="en-US" dirty="0"/>
          </a:p>
        </p:txBody>
      </p:sp>
    </p:spTree>
    <p:extLst>
      <p:ext uri="{BB962C8B-B14F-4D97-AF65-F5344CB8AC3E}">
        <p14:creationId xmlns:p14="http://schemas.microsoft.com/office/powerpoint/2010/main" xmlns="" val="1840385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407988" y="698500"/>
            <a:ext cx="6197600" cy="3486150"/>
          </a:xfrm>
          <a:prstGeom prst="rect">
            <a:avLst/>
          </a:prstGeom>
          <a:ln/>
        </p:spPr>
      </p:sp>
      <p:sp>
        <p:nvSpPr>
          <p:cNvPr id="7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The New LTC Survey Process developed by CU under CMS’ direction was designed based on careful consideration from numerous sources, relevant data, and multiple rounds of testing.</a:t>
            </a:r>
          </a:p>
          <a:p>
            <a:endParaRPr lang="en-US" altLang="en-US" dirty="0">
              <a:latin typeface="+mn-lt"/>
            </a:endParaRPr>
          </a:p>
          <a:p>
            <a:r>
              <a:rPr lang="en-US" altLang="en-US" dirty="0">
                <a:latin typeface="+mn-lt"/>
              </a:rPr>
              <a:t>CU reviewed the pros and cons of both the QIS and Traditional processes that were submitted by State and Regional representatives at the April 2015 SETI conference.</a:t>
            </a:r>
          </a:p>
          <a:p>
            <a:endParaRPr lang="en-US" altLang="en-US" dirty="0">
              <a:latin typeface="+mn-lt"/>
            </a:endParaRPr>
          </a:p>
          <a:p>
            <a:r>
              <a:rPr lang="en-US" altLang="en-US" dirty="0">
                <a:latin typeface="+mn-lt"/>
              </a:rPr>
              <a:t>CU conducted interviews with CMS staff who had expertise in both the QIS or Traditional processes or survey-related policy development. The interviews addressed strengths and weaknesses of the Traditional and QIS approaches and suggestions for a new and more effective survey process.</a:t>
            </a:r>
          </a:p>
          <a:p>
            <a:endParaRPr lang="en-US" altLang="en-US" dirty="0">
              <a:latin typeface="+mn-lt"/>
            </a:endParaRPr>
          </a:p>
          <a:p>
            <a:r>
              <a:rPr lang="en-US" altLang="en-US" dirty="0">
                <a:latin typeface="+mn-lt"/>
              </a:rPr>
              <a:t>A survey process Technical Expert Panel, or TEP, was held in July 2015, where </a:t>
            </a:r>
            <a:r>
              <a:rPr lang="en-US" altLang="en-US" dirty="0" smtClean="0">
                <a:latin typeface="+mn-lt"/>
              </a:rPr>
              <a:t>four diverse </a:t>
            </a:r>
            <a:r>
              <a:rPr lang="en-US" altLang="en-US" dirty="0">
                <a:latin typeface="+mn-lt"/>
              </a:rPr>
              <a:t>groups of </a:t>
            </a:r>
            <a:r>
              <a:rPr lang="en-US" altLang="en-US" dirty="0" smtClean="0">
                <a:latin typeface="+mn-lt"/>
              </a:rPr>
              <a:t>RO </a:t>
            </a:r>
            <a:r>
              <a:rPr lang="en-US" altLang="en-US" dirty="0">
                <a:latin typeface="+mn-lt"/>
              </a:rPr>
              <a:t>and </a:t>
            </a:r>
            <a:r>
              <a:rPr lang="en-US" altLang="en-US" dirty="0" smtClean="0">
                <a:latin typeface="+mn-lt"/>
              </a:rPr>
              <a:t>State Surveyors </a:t>
            </a:r>
            <a:r>
              <a:rPr lang="en-US" altLang="en-US" dirty="0">
                <a:latin typeface="+mn-lt"/>
              </a:rPr>
              <a:t>developed components of their ideal survey process. As a part of that TEP, information from a questionnaire the participants completed prior to the meeting was included , which included input from the surveyors in their respective State or Region.</a:t>
            </a:r>
          </a:p>
          <a:p>
            <a:endParaRPr lang="en-US" altLang="en-US" dirty="0">
              <a:latin typeface="+mn-lt"/>
            </a:endParaRPr>
          </a:p>
          <a:p>
            <a:r>
              <a:rPr lang="en-US" altLang="en-US" dirty="0">
                <a:latin typeface="+mn-lt"/>
              </a:rPr>
              <a:t>CU also took into account information obtained through a literature review. CU reviewed literature on the effectiveness of the LTC Survey Process to obtain additional perspectives on survey effectiveness and areas for improvement.</a:t>
            </a:r>
          </a:p>
          <a:p>
            <a:endParaRPr lang="en-US" altLang="en-US" dirty="0">
              <a:latin typeface="+mn-lt"/>
            </a:endParaRPr>
          </a:p>
          <a:p>
            <a:r>
              <a:rPr lang="en-US" altLang="en-US" dirty="0">
                <a:latin typeface="+mn-lt"/>
              </a:rPr>
              <a:t>Whenever possible during developmental activities, CU conducted quantitative and qualitative data analyses to help inform decisions on the design of the New LTC Survey Process. In addition, the CU project team contributed input on the new survey process based on a blend of expertise in QIS and the Traditional processes, including research, testing, and redesign.</a:t>
            </a:r>
          </a:p>
          <a:p>
            <a:endParaRPr lang="en-US" altLang="en-US" dirty="0">
              <a:latin typeface="+mn-lt"/>
            </a:endParaRPr>
          </a:p>
          <a:p>
            <a:r>
              <a:rPr lang="en-US" altLang="en-US" dirty="0">
                <a:latin typeface="+mn-lt"/>
              </a:rPr>
              <a:t>Although it is not possible to design a survey process that incorporates all opinions, they attempted to consider as many perspectives and factors as possible. Throughout the planning process, they considered how various design approaches would affect survey outcomes and resources</a:t>
            </a:r>
            <a:r>
              <a:rPr lang="en-US" altLang="en-US" dirty="0" smtClean="0">
                <a:latin typeface="+mn-lt"/>
              </a:rPr>
              <a:t>.</a:t>
            </a:r>
          </a:p>
          <a:p>
            <a:r>
              <a:rPr lang="en-US" altLang="en-US" baseline="0" dirty="0" smtClean="0">
                <a:latin typeface="+mn-lt"/>
              </a:rPr>
              <a:t> </a:t>
            </a:r>
            <a:endParaRPr lang="en-US" altLang="en-US" dirty="0">
              <a:latin typeface="+mn-lt"/>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397D19-F8B3-4741-B245-68D076E8C611}" type="slidenum">
              <a:rPr lang="en-US" altLang="en-US" smtClean="0"/>
              <a:pPr>
                <a:spcBef>
                  <a:spcPct val="0"/>
                </a:spcBef>
              </a:pPr>
              <a:t>31</a:t>
            </a:fld>
            <a:endParaRPr lang="en-US" altLang="en-US" dirty="0"/>
          </a:p>
        </p:txBody>
      </p:sp>
      <p:sp>
        <p:nvSpPr>
          <p:cNvPr id="47109"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3319997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407988" y="698500"/>
            <a:ext cx="6197600" cy="3486150"/>
          </a:xfrm>
          <a:prstGeom prst="rect">
            <a:avLst/>
          </a:prstGeom>
          <a:ln/>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Once the process was developed, testing began using CU, CMS Central Office, HMS, ROs and State surveyors. </a:t>
            </a:r>
            <a:r>
              <a:rPr lang="en-US" sz="1200" kern="1200" dirty="0" smtClean="0">
                <a:solidFill>
                  <a:schemeClr val="tx1"/>
                </a:solidFill>
                <a:effectLst/>
                <a:latin typeface="+mn-lt"/>
                <a:ea typeface="+mn-ea"/>
                <a:cs typeface="+mn-cs"/>
              </a:rPr>
              <a:t> To date, </a:t>
            </a:r>
            <a:r>
              <a:rPr lang="en-US" sz="1200" kern="1200" dirty="0">
                <a:solidFill>
                  <a:schemeClr val="tx1"/>
                </a:solidFill>
                <a:effectLst/>
                <a:latin typeface="+mn-lt"/>
                <a:ea typeface="+mn-ea"/>
                <a:cs typeface="+mn-cs"/>
              </a:rPr>
              <a:t>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had eight ROs and 12 SAs test the survey. Accounting for all testers, they have tested the </a:t>
            </a:r>
            <a:r>
              <a:rPr lang="en-US" sz="1200" kern="1200" dirty="0" smtClean="0">
                <a:solidFill>
                  <a:schemeClr val="tx1"/>
                </a:solidFill>
                <a:effectLst/>
                <a:latin typeface="+mn-lt"/>
                <a:ea typeface="+mn-ea"/>
                <a:cs typeface="+mn-cs"/>
              </a:rPr>
              <a:t>survey, thus far, in </a:t>
            </a:r>
            <a:r>
              <a:rPr lang="en-US" sz="1200" kern="1200" dirty="0">
                <a:solidFill>
                  <a:schemeClr val="tx1"/>
                </a:solidFill>
                <a:effectLst/>
                <a:latin typeface="+mn-lt"/>
                <a:ea typeface="+mn-ea"/>
                <a:cs typeface="+mn-cs"/>
              </a:rPr>
              <a:t>16 States and 24 facilities. </a:t>
            </a:r>
            <a:r>
              <a:rPr lang="en-US" sz="1200" kern="1200" dirty="0" smtClean="0">
                <a:solidFill>
                  <a:schemeClr val="tx1"/>
                </a:solidFill>
                <a:effectLst/>
                <a:latin typeface="+mn-lt"/>
                <a:ea typeface="+mn-ea"/>
                <a:cs typeface="+mn-cs"/>
              </a:rPr>
              <a:t>CMS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plans </a:t>
            </a:r>
            <a:r>
              <a:rPr lang="en-US" sz="1200" kern="1200" dirty="0">
                <a:solidFill>
                  <a:schemeClr val="tx1"/>
                </a:solidFill>
                <a:effectLst/>
                <a:latin typeface="+mn-lt"/>
                <a:ea typeface="+mn-ea"/>
                <a:cs typeface="+mn-cs"/>
              </a:rPr>
              <a:t>to do more testing to test revisions that were made to the </a:t>
            </a:r>
            <a:r>
              <a:rPr lang="en-US" sz="1200" kern="1200" dirty="0" smtClean="0">
                <a:solidFill>
                  <a:schemeClr val="tx1"/>
                </a:solidFill>
                <a:effectLst/>
                <a:latin typeface="+mn-lt"/>
                <a:ea typeface="+mn-ea"/>
                <a:cs typeface="+mn-cs"/>
              </a:rPr>
              <a:t>process </a:t>
            </a:r>
            <a:r>
              <a:rPr lang="en-US" sz="1200" kern="1200" dirty="0">
                <a:solidFill>
                  <a:schemeClr val="tx1"/>
                </a:solidFill>
                <a:effectLst/>
                <a:latin typeface="+mn-lt"/>
                <a:ea typeface="+mn-ea"/>
                <a:cs typeface="+mn-cs"/>
              </a:rPr>
              <a:t>so the material presented today may undergo minor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the process, they wanted to ensure they had as much diversity as possible. During testing, they represented States from around the country, including both QIS and Traditional. They tested in facilities of various sizes with teams of various sizes. They tested in urban and rural facilities. They tested in facilities both with and without rehabilitation units and/or locked Alzheimer’s units. They tested in facilities with various ratings—both facilities with good and poor performance</a:t>
            </a:r>
            <a:r>
              <a:rPr lang="en-US" sz="1200" kern="1200" dirty="0" smtClean="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some of the test surveys, an analytic team also reviewed facility quality issues to determine if those areas of concern were identified through the survey process.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a:t>
            </a:r>
            <a:r>
              <a:rPr lang="en-US" sz="1200" kern="1200" dirty="0">
                <a:solidFill>
                  <a:schemeClr val="tx1"/>
                </a:solidFill>
                <a:effectLst/>
                <a:latin typeface="+mn-lt"/>
                <a:ea typeface="+mn-ea"/>
                <a:cs typeface="+mn-cs"/>
              </a:rPr>
              <a:t>each round of testing, CU and CMS analyzed the data from each survey and reviewed surveyor feedback on the process. Based on the testing results and feedback, the process and materials were refined for the next round of testing.</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1CBDF8-5EA4-4F13-8FD2-87ACA7918AC1}" type="slidenum">
              <a:rPr lang="en-US" altLang="en-US" smtClean="0"/>
              <a:pPr>
                <a:spcBef>
                  <a:spcPct val="0"/>
                </a:spcBef>
              </a:pPr>
              <a:t>32</a:t>
            </a:fld>
            <a:endParaRPr lang="en-US" altLang="en-US" dirty="0"/>
          </a:p>
        </p:txBody>
      </p:sp>
      <p:sp>
        <p:nvSpPr>
          <p:cNvPr id="47109"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398977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407988" y="698500"/>
            <a:ext cx="6197600" cy="3486150"/>
          </a:xfrm>
          <a:prstGeom prst="rect">
            <a:avLst/>
          </a:prstGeom>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 want to give a really high level overview of the entire survey process before going into more detail.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three main parts to the New LTC Survey Process: the initial pool process, sample selection, and investigation.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sample size is based on the facility census. Generally, the sample size is about 20% of the facility census. In some cases, the sample size is slightly higher than the numbers included in the Traditional sample size grid but lower than the sample size for QIS. One example is the cap for facilities with a census at or above 175 residents. The cap for the Traditional is set at 30 and the cap for QIS is set at 40. The New LTC Survey Process has a cap of 35 residents for larger facilities.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most critical components to any survey is the sample. For the new</a:t>
            </a:r>
            <a:r>
              <a:rPr lang="en-US" sz="1200" kern="1200" baseline="0" dirty="0">
                <a:solidFill>
                  <a:schemeClr val="tx1"/>
                </a:solidFill>
                <a:effectLst/>
                <a:latin typeface="+mn-lt"/>
                <a:ea typeface="+mn-ea"/>
                <a:cs typeface="+mn-cs"/>
              </a:rPr>
              <a:t> survey process</a:t>
            </a:r>
            <a:r>
              <a:rPr lang="en-US" sz="1200" kern="1200" dirty="0">
                <a:solidFill>
                  <a:schemeClr val="tx1"/>
                </a:solidFill>
                <a:effectLst/>
                <a:latin typeface="+mn-lt"/>
                <a:ea typeface="+mn-ea"/>
                <a:cs typeface="+mn-cs"/>
              </a:rPr>
              <a:t>, 70% of the residents will be MDS pre-selected. The team will select 30% of the residents onsite, including vulnerable residents who are dependent on staff, new admissions within the last 30 days, complaints or facility-reported incidents or FRIs—which would cover any alleged violation involving mistreatment, neglect, abuse, injuries of unknown origin, and misappropriation of property—and any resident who has a significant concern but does not fall into any of the sub-groups I just mentioned.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day of the survey, or about eight hours, depending on when the team enters, is spent conducting observations, interviews, and a limited record review for the residents in the initial pool.</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3C6B39F-0B88-4CB2-8BBC-3AA24FC2CA93}" type="slidenum">
              <a:rPr lang="en-US" altLang="en-US" smtClean="0">
                <a:solidFill>
                  <a:schemeClr val="tx1"/>
                </a:solidFill>
                <a:latin typeface="Arial" panose="020B0604020202020204" pitchFamily="34" charset="0"/>
              </a:rPr>
              <a:pPr/>
              <a:t>33</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3169590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407988" y="698500"/>
            <a:ext cx="6197600" cy="3486150"/>
          </a:xfrm>
          <a:prstGeom prst="rect">
            <a:avLst/>
          </a:prstGeom>
          <a:ln/>
        </p:spPr>
      </p:sp>
      <p:sp>
        <p:nvSpPr>
          <p:cNvPr id="15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end of the first day or beginning of the second day, the survey team will identify the sample. Once the sample is selected, the remainder of the survey is spent investigating all concerns requiring further investigation for the residents in the sample. Facility tasks and closed-record investigations will also be conducted.</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BC2F89CA-0494-4BB2-A0B6-47F94558D900}" type="slidenum">
              <a:rPr lang="en-US" altLang="en-US" smtClean="0">
                <a:solidFill>
                  <a:schemeClr val="tx1"/>
                </a:solidFill>
                <a:latin typeface="Arial" panose="020B0604020202020204" pitchFamily="34" charset="0"/>
              </a:rPr>
              <a:pPr/>
              <a:t>34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708636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07988" y="698500"/>
            <a:ext cx="6197600" cy="3486150"/>
          </a:xfrm>
          <a:prstGeom prst="rect">
            <a:avLst/>
          </a:prstGeom>
          <a:ln/>
        </p:spPr>
      </p:sp>
      <p:sp>
        <p:nvSpPr>
          <p:cNvPr id="23555"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As a part of offsite preparation, each surveyor will review the residents selected offsite and facility rates.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TC completes offsite preparation, which includes:</a:t>
            </a:r>
          </a:p>
          <a:p>
            <a:pPr lvl="0"/>
            <a:r>
              <a:rPr lang="en-US" sz="1200" kern="1200" dirty="0">
                <a:solidFill>
                  <a:schemeClr val="tx1"/>
                </a:solidFill>
                <a:effectLst/>
                <a:latin typeface="+mn-lt"/>
                <a:ea typeface="+mn-ea"/>
                <a:cs typeface="+mn-cs"/>
              </a:rPr>
              <a:t>A review of the CASPER 3 report to identify patterns of repeat deficiencies</a:t>
            </a:r>
          </a:p>
          <a:p>
            <a:pPr lvl="0"/>
            <a:r>
              <a:rPr lang="en-US" sz="1200" kern="1200" dirty="0">
                <a:solidFill>
                  <a:schemeClr val="tx1"/>
                </a:solidFill>
                <a:effectLst/>
                <a:latin typeface="+mn-lt"/>
                <a:ea typeface="+mn-ea"/>
                <a:cs typeface="+mn-cs"/>
              </a:rPr>
              <a:t>Results of the last Standard survey</a:t>
            </a:r>
          </a:p>
          <a:p>
            <a:pPr lvl="0"/>
            <a:r>
              <a:rPr lang="en-US" sz="1200" kern="1200" dirty="0">
                <a:solidFill>
                  <a:schemeClr val="tx1"/>
                </a:solidFill>
                <a:effectLst/>
                <a:latin typeface="+mn-lt"/>
                <a:ea typeface="+mn-ea"/>
                <a:cs typeface="+mn-cs"/>
              </a:rPr>
              <a:t>Complaints since the last survey, including active complaints</a:t>
            </a:r>
          </a:p>
          <a:p>
            <a:pPr lvl="0"/>
            <a:r>
              <a:rPr lang="en-US" sz="1200" kern="1200" dirty="0">
                <a:solidFill>
                  <a:schemeClr val="tx1"/>
                </a:solidFill>
                <a:effectLst/>
                <a:latin typeface="+mn-lt"/>
                <a:ea typeface="+mn-ea"/>
                <a:cs typeface="+mn-cs"/>
              </a:rPr>
              <a:t>Facility reported incidents or FRIs, including FRIs that will be included in the survey per the SA’s practice</a:t>
            </a:r>
          </a:p>
          <a:p>
            <a:pPr lvl="0"/>
            <a:r>
              <a:rPr lang="en-US" sz="1200" kern="1200" dirty="0">
                <a:solidFill>
                  <a:schemeClr val="tx1"/>
                </a:solidFill>
                <a:effectLst/>
                <a:latin typeface="+mn-lt"/>
                <a:ea typeface="+mn-ea"/>
                <a:cs typeface="+mn-cs"/>
              </a:rPr>
              <a:t>Facility variances/waivers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list of materials will be printed, such as blank matrices with instructions, as well as an Entrance Conference Worksheet for the facility.</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F071CD-67C4-494D-A42F-70D0F9416D5C}" type="slidenum">
              <a:rPr lang="en-US" altLang="en-US" smtClean="0"/>
              <a:pPr>
                <a:spcBef>
                  <a:spcPct val="0"/>
                </a:spcBef>
              </a:pPr>
              <a:t>36</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377537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7988" y="698500"/>
            <a:ext cx="6197600" cy="3486150"/>
          </a:xfrm>
          <a:prstGeom prst="rect">
            <a:avLst/>
          </a:prstGeom>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TC makes unit assignments using last year’s floor plan and mandatory facility task assignments. For the New LTC Survey Process, the facility tasks are grouped into those tasks required to be investigated on every survey and those only investigated if a concern is identified onsite. There are nine mandatory facility tasks, which includes (read tasks listed on slide).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159A1-19D2-48EF-B52D-D451F3436ED4}" type="slidenum">
              <a:rPr lang="en-US" altLang="en-US" smtClean="0"/>
              <a:pPr>
                <a:spcBef>
                  <a:spcPct val="0"/>
                </a:spcBef>
              </a:pPr>
              <a:t>37</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426103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407988" y="698500"/>
            <a:ext cx="6197600" cy="3486150"/>
          </a:xfrm>
          <a:prstGeom prst="rect">
            <a:avLst/>
          </a:prstGeom>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(finish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reading tasks listed on slide). We will discuss the facility tasks in more detail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TC completes the offsite preparation, each team member will independently review the information. There is no required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offsite preparation team meeting.</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1159A1-19D2-48EF-B52D-D451F3436ED4}" type="slidenum">
              <a:rPr lang="en-US" altLang="en-US" smtClean="0"/>
              <a:pPr>
                <a:spcBef>
                  <a:spcPct val="0"/>
                </a:spcBef>
              </a:pPr>
              <a:t>38</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642345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7988" y="698500"/>
            <a:ext cx="6197600" cy="3486150"/>
          </a:xfrm>
          <a:prstGeom prst="rect">
            <a:avLst/>
          </a:prstGeom>
          <a:ln/>
        </p:spPr>
      </p:sp>
      <p:sp>
        <p:nvSpPr>
          <p:cNvPr id="16387"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we will shift and discuss what occurs when the team enters the facility. The TC conducts a brief Entrance Conference with the Administrator and then goes to their assigned unit. The surveyor assigned the kitchen conducts a brief visit to the kitchen and then goes to their assigned unit. Everyone else goes immediately to their assigned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much of the information you cover during the Entrance Conference is the same, there have been some revisions from the information requested in both current processes. A few updates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a list of residents who smoke and smoking times, which will be used on the first day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the number and location of medical storage rooms and carts, which will be used later in the survey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updated instructions for the list of residents for the beneficiary notices review, which we will cover later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New LTC Survey Process, you will ask the facility to complete a matrix—the care areas on the matrix are different from what is requested in the Traditional—with the goal of making the matrix as effective of a tool as possible.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471FAA-6352-4C39-964E-ACCBAC383AE6}" type="slidenum">
              <a:rPr lang="en-US" altLang="en-US" smtClean="0"/>
              <a:pPr>
                <a:spcBef>
                  <a:spcPct val="0"/>
                </a:spcBef>
              </a:pPr>
              <a:t>40</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3064211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has revised the matrix to more effectively capture those pieces of information needed for the survey.</a:t>
            </a:r>
          </a:p>
          <a:p>
            <a:endParaRPr lang="en-US" baseline="0" dirty="0" smtClean="0"/>
          </a:p>
          <a:p>
            <a:r>
              <a:rPr lang="en-US" baseline="0" dirty="0" smtClean="0"/>
              <a:t>The Revised Facility Matrix is still in draft and may change.  Topics included in the Facility Matrix include.</a:t>
            </a:r>
          </a:p>
          <a:p>
            <a:pPr marL="171450" indent="-171450">
              <a:buFont typeface="Arial" panose="020B0604020202020204" pitchFamily="34" charset="0"/>
              <a:buChar char="•"/>
            </a:pPr>
            <a:endParaRPr lang="en-US" b="0" baseline="0" dirty="0" smtClean="0"/>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Residents Admitted within the Past 30 days</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Alzheimer’s/Dementia</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Mental Illness, Developmental</a:t>
            </a:r>
            <a:r>
              <a:rPr lang="en-US" sz="1200" b="0" i="1" kern="1200" baseline="0" dirty="0" smtClean="0">
                <a:solidFill>
                  <a:schemeClr val="tx1"/>
                </a:solidFill>
                <a:effectLst/>
                <a:latin typeface="+mn-lt"/>
                <a:ea typeface="+mn-ea"/>
                <a:cs typeface="+mn-cs"/>
              </a:rPr>
              <a:t> Disability, or Intellectual Disability</a:t>
            </a:r>
            <a:r>
              <a:rPr lang="en-US" sz="1200" b="0" i="1" kern="1200" dirty="0" smtClean="0">
                <a:solidFill>
                  <a:schemeClr val="tx1"/>
                </a:solidFill>
                <a:effectLst/>
                <a:latin typeface="+mn-lt"/>
                <a:ea typeface="+mn-ea"/>
                <a:cs typeface="+mn-cs"/>
              </a:rPr>
              <a:t> &amp; No PASARR Level II</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Medications</a:t>
            </a:r>
            <a:r>
              <a:rPr lang="en-US" sz="1200" b="0" i="1" kern="1200" baseline="0" dirty="0" smtClean="0">
                <a:solidFill>
                  <a:schemeClr val="tx1"/>
                </a:solidFill>
                <a:effectLst/>
                <a:latin typeface="+mn-lt"/>
                <a:ea typeface="+mn-ea"/>
                <a:cs typeface="+mn-cs"/>
              </a:rPr>
              <a:t> – certain medications such as insulin, anticoagulants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Facility Acquired Pressure Ulcers (any stage):</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Worsened Pressure Ulcer(s) at any stage</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Excessive Weight Loss </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Tube Feeding</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Dehydration</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Physical Restraints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Fall(s)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Indwelling Urinary Catheter</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Dialysis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Hospice</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End of Life/Comfort Care/Palliative Care</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Tracheostomy</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Ventilator</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Transmission-Based Precautions</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Central venous line/Intravenous therapy</a:t>
            </a:r>
          </a:p>
          <a:p>
            <a:pPr marL="171450" lvl="0" indent="-171450">
              <a:buFont typeface="Arial" panose="020B0604020202020204" pitchFamily="34" charset="0"/>
              <a:buChar char="•"/>
            </a:pPr>
            <a:r>
              <a:rPr lang="en-US" sz="1200" b="0" i="1" kern="1200" dirty="0" smtClean="0">
                <a:solidFill>
                  <a:schemeClr val="tx1"/>
                </a:solidFill>
                <a:effectLst/>
                <a:latin typeface="+mn-lt"/>
                <a:ea typeface="+mn-ea"/>
                <a:cs typeface="+mn-cs"/>
              </a:rPr>
              <a:t>Infections</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41</a:t>
            </a:fld>
            <a:endParaRPr lang="en-US" dirty="0"/>
          </a:p>
        </p:txBody>
      </p:sp>
    </p:spTree>
    <p:extLst>
      <p:ext uri="{BB962C8B-B14F-4D97-AF65-F5344CB8AC3E}">
        <p14:creationId xmlns:p14="http://schemas.microsoft.com/office/powerpoint/2010/main" xmlns="" val="3296243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7988" y="698500"/>
            <a:ext cx="6197600" cy="3486150"/>
          </a:xfrm>
          <a:prstGeom prst="rect">
            <a:avLst/>
          </a:prstGeom>
          <a:ln/>
        </p:spPr>
      </p:sp>
      <p:sp>
        <p:nvSpPr>
          <p:cNvPr id="46083"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Now we will talk about the initial pool process, which begins once you get to your assigned area. Once you get to your unit, you will ask the nurse for a list of new admissions within the last 30 days.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will go room to room without staff so you can identify residents to include in the initial pool. Remember, the offsite selected residents only account for 70% of the sample, and you will identify the remaining 30% of the sample.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initial pool will be comprised of: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Residents selected offsite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Vulnerable residents who are dependent on staff (this is a subgroup because these residents are at a high risk for care concerns)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admissions within the last 30 days (this is a subgroup since new admissions are typically excluded from the resident listing because they have not had an MDS submitted yet and they have unique needs)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Active complaints or FRIs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Any other resident who has a significant concern that does not fall into any of the other subgroups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possible to complete an observation and interview for every resident in your assigned area; therefore, the goal is that each surveyor will include about eight residents in their initial pool although</a:t>
            </a:r>
            <a:r>
              <a:rPr lang="en-US" sz="1200" kern="1200" baseline="0" dirty="0">
                <a:solidFill>
                  <a:schemeClr val="tx1"/>
                </a:solidFill>
                <a:effectLst/>
                <a:latin typeface="+mn-lt"/>
                <a:ea typeface="+mn-ea"/>
                <a:cs typeface="+mn-cs"/>
              </a:rPr>
              <a:t> every resident in your assigned area should be observed/screened to determine if they should be in the initial pool</a:t>
            </a:r>
            <a:r>
              <a:rPr lang="en-US" sz="1200" kern="1200" dirty="0">
                <a:solidFill>
                  <a:schemeClr val="tx1"/>
                </a:solidFill>
                <a:effectLst/>
                <a:latin typeface="+mn-lt"/>
                <a:ea typeface="+mn-ea"/>
                <a:cs typeface="+mn-cs"/>
              </a:rPr>
              <a:t>. That is not a fixed requirement, which means a surveyor can include less or more than eight residents in their initial pool. </a:t>
            </a:r>
            <a:r>
              <a:rPr lang="en-US" sz="1200" kern="1200" dirty="0" smtClean="0">
                <a:solidFill>
                  <a:schemeClr val="tx1"/>
                </a:solidFill>
                <a:effectLst/>
                <a:latin typeface="+mn-lt"/>
                <a:ea typeface="+mn-ea"/>
                <a:cs typeface="+mn-cs"/>
              </a:rPr>
              <a:t>That </a:t>
            </a:r>
            <a:r>
              <a:rPr lang="en-US" sz="1200" kern="1200" dirty="0">
                <a:solidFill>
                  <a:schemeClr val="tx1"/>
                </a:solidFill>
                <a:effectLst/>
                <a:latin typeface="+mn-lt"/>
                <a:ea typeface="+mn-ea"/>
                <a:cs typeface="+mn-cs"/>
              </a:rPr>
              <a:t>said, you may have more than eight residents in your assigned area who qualify for inclusion in the initial pool; for example, you may be on a rehabilitation unit and have a high number of new admissions, or you may be on a locked Alzheimer’s unit and have a high number of vulnerable residents. If this is the case, the surveyor will prioritize residents based on a brief screening.</a:t>
            </a:r>
            <a:endParaRPr lang="en-US" altLang="en-US" dirty="0">
              <a:latin typeface="Times New Roman" panose="02020603050405020304" pitchFamily="18" charset="0"/>
              <a:cs typeface="Times New Roman" panose="02020603050405020304"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spcBef>
                <a:spcPct val="30000"/>
              </a:spcBef>
              <a:defRPr sz="1200">
                <a:solidFill>
                  <a:schemeClr val="tx1"/>
                </a:solidFill>
                <a:latin typeface="Arial" panose="020B0604020202020204" pitchFamily="34" charset="0"/>
              </a:defRPr>
            </a:lvl1pPr>
            <a:lvl2pPr marL="742885" indent="-285725" defTabSz="927020">
              <a:spcBef>
                <a:spcPct val="30000"/>
              </a:spcBef>
              <a:defRPr sz="1200">
                <a:solidFill>
                  <a:schemeClr val="tx1"/>
                </a:solidFill>
                <a:latin typeface="Arial" panose="020B0604020202020204" pitchFamily="34" charset="0"/>
              </a:defRPr>
            </a:lvl2pPr>
            <a:lvl3pPr marL="1142901" indent="-228580" defTabSz="927020">
              <a:spcBef>
                <a:spcPct val="30000"/>
              </a:spcBef>
              <a:defRPr sz="1200">
                <a:solidFill>
                  <a:schemeClr val="tx1"/>
                </a:solidFill>
                <a:latin typeface="Arial" panose="020B0604020202020204" pitchFamily="34" charset="0"/>
              </a:defRPr>
            </a:lvl3pPr>
            <a:lvl4pPr marL="1600062" indent="-228580" defTabSz="927020">
              <a:spcBef>
                <a:spcPct val="30000"/>
              </a:spcBef>
              <a:defRPr sz="1200">
                <a:solidFill>
                  <a:schemeClr val="tx1"/>
                </a:solidFill>
                <a:latin typeface="Arial" panose="020B0604020202020204" pitchFamily="34" charset="0"/>
              </a:defRPr>
            </a:lvl4pPr>
            <a:lvl5pPr marL="2057222" indent="-228580" defTabSz="927020">
              <a:spcBef>
                <a:spcPct val="30000"/>
              </a:spcBef>
              <a:defRPr sz="1200">
                <a:solidFill>
                  <a:schemeClr val="tx1"/>
                </a:solidFill>
                <a:latin typeface="Arial" panose="020B0604020202020204" pitchFamily="34" charset="0"/>
              </a:defRPr>
            </a:lvl5pPr>
            <a:lvl6pPr marL="2514383" indent="-228580" defTabSz="927020" eaLnBrk="0" fontAlgn="base" hangingPunct="0">
              <a:spcBef>
                <a:spcPct val="30000"/>
              </a:spcBef>
              <a:spcAft>
                <a:spcPct val="0"/>
              </a:spcAft>
              <a:defRPr sz="1200">
                <a:solidFill>
                  <a:schemeClr val="tx1"/>
                </a:solidFill>
                <a:latin typeface="Arial" panose="020B0604020202020204" pitchFamily="34" charset="0"/>
              </a:defRPr>
            </a:lvl6pPr>
            <a:lvl7pPr marL="2971543" indent="-228580" defTabSz="927020" eaLnBrk="0" fontAlgn="base" hangingPunct="0">
              <a:spcBef>
                <a:spcPct val="30000"/>
              </a:spcBef>
              <a:spcAft>
                <a:spcPct val="0"/>
              </a:spcAft>
              <a:defRPr sz="1200">
                <a:solidFill>
                  <a:schemeClr val="tx1"/>
                </a:solidFill>
                <a:latin typeface="Arial" panose="020B0604020202020204" pitchFamily="34" charset="0"/>
              </a:defRPr>
            </a:lvl7pPr>
            <a:lvl8pPr marL="3428704" indent="-228580" defTabSz="927020" eaLnBrk="0" fontAlgn="base" hangingPunct="0">
              <a:spcBef>
                <a:spcPct val="30000"/>
              </a:spcBef>
              <a:spcAft>
                <a:spcPct val="0"/>
              </a:spcAft>
              <a:defRPr sz="1200">
                <a:solidFill>
                  <a:schemeClr val="tx1"/>
                </a:solidFill>
                <a:latin typeface="Arial" panose="020B0604020202020204" pitchFamily="34" charset="0"/>
              </a:defRPr>
            </a:lvl8pPr>
            <a:lvl9pPr marL="3885864" indent="-228580" defTabSz="9270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D55BF-9BEE-44A7-9296-8DD83CD671D4}" type="slidenum">
              <a:rPr lang="en-US" altLang="en-US" smtClean="0"/>
              <a:pPr>
                <a:spcBef>
                  <a:spcPct val="0"/>
                </a:spcBef>
              </a:pPr>
              <a:t>43</a:t>
            </a:fld>
            <a:endParaRPr lang="en-US" altLang="en-US" dirty="0"/>
          </a:p>
        </p:txBody>
      </p:sp>
      <p:sp>
        <p:nvSpPr>
          <p:cNvPr id="58373" name="Footer Placeholder 4"/>
          <p:cNvSpPr>
            <a:spLocks noGrp="1"/>
          </p:cNvSpPr>
          <p:nvPr>
            <p:ph type="ftr" sz="quarter" idx="4"/>
          </p:nvPr>
        </p:nvSpPr>
        <p:spPr bwMode="auto">
          <a:xfrm>
            <a:off x="619126" y="8529638"/>
            <a:ext cx="2352675" cy="4651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FF0000"/>
                </a:solidFill>
                <a:latin typeface="Arial Rounded MT Bold" pitchFamily="34" charset="0"/>
              </a:defRPr>
            </a:lvl1pPr>
            <a:lvl2pPr marL="742885" indent="-285725" eaLnBrk="0" hangingPunct="0">
              <a:defRPr>
                <a:solidFill>
                  <a:srgbClr val="FF0000"/>
                </a:solidFill>
                <a:latin typeface="Arial Rounded MT Bold" pitchFamily="34" charset="0"/>
              </a:defRPr>
            </a:lvl2pPr>
            <a:lvl3pPr marL="1142901" indent="-228580" eaLnBrk="0" hangingPunct="0">
              <a:defRPr>
                <a:solidFill>
                  <a:srgbClr val="FF0000"/>
                </a:solidFill>
                <a:latin typeface="Arial Rounded MT Bold" pitchFamily="34" charset="0"/>
              </a:defRPr>
            </a:lvl3pPr>
            <a:lvl4pPr marL="1600062" indent="-228580" eaLnBrk="0" hangingPunct="0">
              <a:defRPr>
                <a:solidFill>
                  <a:srgbClr val="FF0000"/>
                </a:solidFill>
                <a:latin typeface="Arial Rounded MT Bold" pitchFamily="34" charset="0"/>
              </a:defRPr>
            </a:lvl4pPr>
            <a:lvl5pPr marL="2057222" indent="-228580" eaLnBrk="0" hangingPunct="0">
              <a:defRPr>
                <a:solidFill>
                  <a:srgbClr val="FF0000"/>
                </a:solidFill>
                <a:latin typeface="Arial Rounded MT Bold" pitchFamily="34" charset="0"/>
              </a:defRPr>
            </a:lvl5pPr>
            <a:lvl6pPr marL="2514383" indent="-228580" eaLnBrk="0" fontAlgn="base" hangingPunct="0">
              <a:spcBef>
                <a:spcPct val="0"/>
              </a:spcBef>
              <a:spcAft>
                <a:spcPct val="0"/>
              </a:spcAft>
              <a:defRPr>
                <a:solidFill>
                  <a:srgbClr val="FF0000"/>
                </a:solidFill>
                <a:latin typeface="Arial Rounded MT Bold" pitchFamily="34" charset="0"/>
              </a:defRPr>
            </a:lvl6pPr>
            <a:lvl7pPr marL="2971543" indent="-228580" eaLnBrk="0" fontAlgn="base" hangingPunct="0">
              <a:spcBef>
                <a:spcPct val="0"/>
              </a:spcBef>
              <a:spcAft>
                <a:spcPct val="0"/>
              </a:spcAft>
              <a:defRPr>
                <a:solidFill>
                  <a:srgbClr val="FF0000"/>
                </a:solidFill>
                <a:latin typeface="Arial Rounded MT Bold" pitchFamily="34" charset="0"/>
              </a:defRPr>
            </a:lvl7pPr>
            <a:lvl8pPr marL="3428704" indent="-228580" eaLnBrk="0" fontAlgn="base" hangingPunct="0">
              <a:spcBef>
                <a:spcPct val="0"/>
              </a:spcBef>
              <a:spcAft>
                <a:spcPct val="0"/>
              </a:spcAft>
              <a:defRPr>
                <a:solidFill>
                  <a:srgbClr val="FF0000"/>
                </a:solidFill>
                <a:latin typeface="Arial Rounded MT Bold" pitchFamily="34" charset="0"/>
              </a:defRPr>
            </a:lvl8pPr>
            <a:lvl9pPr marL="3885864" indent="-228580" eaLnBrk="0" fontAlgn="base" hangingPunct="0">
              <a:spcBef>
                <a:spcPct val="0"/>
              </a:spcBef>
              <a:spcAft>
                <a:spcPct val="0"/>
              </a:spcAft>
              <a:defRPr>
                <a:solidFill>
                  <a:srgbClr val="FF0000"/>
                </a:solidFill>
                <a:latin typeface="Arial Rounded MT Bold" pitchFamily="34" charset="0"/>
              </a:defRPr>
            </a:lvl9pPr>
          </a:lstStyle>
          <a:p>
            <a:pPr eaLnBrk="1" hangingPunct="1">
              <a:defRPr/>
            </a:pPr>
            <a:endParaRPr lang="en-US" altLang="en-US" dirty="0">
              <a:solidFill>
                <a:schemeClr val="tx1"/>
              </a:solidFill>
            </a:endParaRPr>
          </a:p>
        </p:txBody>
      </p:sp>
    </p:spTree>
    <p:extLst>
      <p:ext uri="{BB962C8B-B14F-4D97-AF65-F5344CB8AC3E}">
        <p14:creationId xmlns:p14="http://schemas.microsoft.com/office/powerpoint/2010/main" xmlns="" val="296819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4</a:t>
            </a:fld>
            <a:endParaRPr lang="en-US" dirty="0"/>
          </a:p>
        </p:txBody>
      </p:sp>
    </p:spTree>
    <p:extLst>
      <p:ext uri="{BB962C8B-B14F-4D97-AF65-F5344CB8AC3E}">
        <p14:creationId xmlns:p14="http://schemas.microsoft.com/office/powerpoint/2010/main" xmlns="" val="280857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407988" y="698500"/>
            <a:ext cx="6197600" cy="3486150"/>
          </a:xfrm>
          <a:prstGeom prst="rect">
            <a:avLst/>
          </a:prstGeom>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You will complete a full observation, interview, and limited record review for each resident you include in the initial pool. The observation, interview, and limited record review include a wide range of care areas.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us first discuss the structured resident interview. You will screen each of your initial pool residents to determine if you think the resident is interviewable. If the resident is interviewable, you will complete a full interview for the resident, which takes about 20 minutes. For the interview, suggested questions are available; however, you can ask the questions as you like, such as open-ended or closed or broad or narrow, but all care areas should be addressed. This is an example of balancing structure by requiring surveyors to cover the same care areas while allowing for surveyor autonomy by letting surveyors ask the questions as they like as long as they maintain the intent of the regulatory area. The care areas cover quality of life, resident rights, and quality of care.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any concern expressed by the resident, you will ask additional questions until you can determine whether the concern can be ruled out or needs to be investigated further, which means you think there may be deficient practice. For example, if the resident says they had an issue with their roommate but the facility addressed the concern to their satisfaction, you would not need to investigate further; conversely, you would want to investigate a concern if the resident says they have lost weight recently because of their loose dentures unaddressed by the facility. Allowing you to ask questions to determine if a concern warrants an investigation ensures your investigative time is spent on actual areas of concern.</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BE3D45E1-C62B-411D-B93D-F88EE4ADFB00}" type="slidenum">
              <a:rPr lang="en-US" altLang="en-US" smtClean="0">
                <a:solidFill>
                  <a:schemeClr val="tx1"/>
                </a:solidFill>
                <a:latin typeface="Arial" panose="020B0604020202020204" pitchFamily="34" charset="0"/>
              </a:rPr>
              <a:pPr/>
              <a:t>44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2101794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7988" y="698500"/>
            <a:ext cx="6197600" cy="3486150"/>
          </a:xfrm>
          <a:prstGeom prst="rect">
            <a:avLst/>
          </a:prstGeom>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For the full observation, you will address the probes listed in each care area. You will conduct rounds until you can answer questions for all observation care areas. You may complete formal observations for wounds or incontinence care if the situation presents itself or is necessary—for example, if a resident has not been </a:t>
            </a:r>
            <a:r>
              <a:rPr lang="en-US" sz="1200" kern="1200" dirty="0" smtClean="0">
                <a:solidFill>
                  <a:schemeClr val="tx1"/>
                </a:solidFill>
                <a:effectLst/>
                <a:latin typeface="+mn-lt"/>
                <a:ea typeface="+mn-ea"/>
                <a:cs typeface="+mn-cs"/>
              </a:rPr>
              <a:t>assisted to the bathroom for </a:t>
            </a:r>
            <a:r>
              <a:rPr lang="en-US" sz="1200" kern="1200" dirty="0">
                <a:solidFill>
                  <a:schemeClr val="tx1"/>
                </a:solidFill>
                <a:effectLst/>
                <a:latin typeface="+mn-lt"/>
                <a:ea typeface="+mn-ea"/>
                <a:cs typeface="+mn-cs"/>
              </a:rPr>
              <a:t>a long period of time or is covered in bed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DC87DD1A-C409-4CCB-B3A6-0B600F033424}" type="slidenum">
              <a:rPr lang="en-US" altLang="en-US" smtClean="0">
                <a:solidFill>
                  <a:schemeClr val="tx1"/>
                </a:solidFill>
                <a:latin typeface="Arial" panose="020B0604020202020204" pitchFamily="34" charset="0"/>
              </a:rPr>
              <a:pPr/>
              <a:t>45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1005965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7988" y="698500"/>
            <a:ext cx="6197600" cy="3486150"/>
          </a:xfrm>
          <a:prstGeom prst="rect">
            <a:avLst/>
          </a:prstGeom>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Now let’s discuss the resident </a:t>
            </a:r>
            <a:r>
              <a:rPr lang="en-US" altLang="en-US" dirty="0" smtClean="0">
                <a:latin typeface="+mn-lt"/>
              </a:rPr>
              <a:t>representative or family </a:t>
            </a:r>
            <a:r>
              <a:rPr lang="en-US" altLang="en-US" dirty="0">
                <a:latin typeface="+mn-lt"/>
              </a:rPr>
              <a:t>interviews. The representative interviews </a:t>
            </a:r>
            <a:r>
              <a:rPr lang="en-US" altLang="en-US" dirty="0" smtClean="0">
                <a:latin typeface="+mn-lt"/>
              </a:rPr>
              <a:t>or family will </a:t>
            </a:r>
            <a:r>
              <a:rPr lang="en-US" altLang="en-US" dirty="0">
                <a:latin typeface="+mn-lt"/>
              </a:rPr>
              <a:t>be completed for non-interviewable residents. The </a:t>
            </a:r>
            <a:r>
              <a:rPr lang="en-US" altLang="en-US" dirty="0" smtClean="0">
                <a:latin typeface="+mn-lt"/>
              </a:rPr>
              <a:t>individual </a:t>
            </a:r>
            <a:r>
              <a:rPr lang="en-US" altLang="en-US" dirty="0">
                <a:latin typeface="+mn-lt"/>
              </a:rPr>
              <a:t>should be familiar with the resident’s care. The goal is to complete at least three </a:t>
            </a:r>
            <a:r>
              <a:rPr lang="en-US" altLang="en-US" dirty="0" smtClean="0">
                <a:latin typeface="+mn-lt"/>
              </a:rPr>
              <a:t>interviews </a:t>
            </a:r>
            <a:r>
              <a:rPr lang="en-US" altLang="en-US" dirty="0">
                <a:latin typeface="+mn-lt"/>
              </a:rPr>
              <a:t>for the team on the first day to better inform your sampling decisions. You may call the </a:t>
            </a:r>
            <a:r>
              <a:rPr lang="en-US" altLang="en-US" dirty="0" smtClean="0">
                <a:latin typeface="+mn-lt"/>
              </a:rPr>
              <a:t>representative/family member, </a:t>
            </a:r>
            <a:r>
              <a:rPr lang="en-US" altLang="en-US" dirty="0">
                <a:latin typeface="+mn-lt"/>
              </a:rPr>
              <a:t>especially if you have observational concerns.</a:t>
            </a:r>
          </a:p>
          <a:p>
            <a:endParaRPr lang="en-US" altLang="en-US" dirty="0">
              <a:latin typeface="+mn-lt"/>
            </a:endParaRPr>
          </a:p>
          <a:p>
            <a:r>
              <a:rPr lang="en-US" altLang="en-US" dirty="0">
                <a:latin typeface="+mn-lt"/>
              </a:rPr>
              <a:t>If you are unable to complete three </a:t>
            </a:r>
            <a:r>
              <a:rPr lang="en-US" altLang="en-US" dirty="0" smtClean="0">
                <a:latin typeface="+mn-lt"/>
              </a:rPr>
              <a:t>representative/family </a:t>
            </a:r>
            <a:r>
              <a:rPr lang="en-US" altLang="en-US" dirty="0">
                <a:latin typeface="+mn-lt"/>
              </a:rPr>
              <a:t>interviews during the initial pool process, you have until the end of the survey to complete them; however, the team should complete the </a:t>
            </a:r>
            <a:r>
              <a:rPr lang="en-US" altLang="en-US" dirty="0" smtClean="0">
                <a:latin typeface="+mn-lt"/>
              </a:rPr>
              <a:t>interviews </a:t>
            </a:r>
            <a:r>
              <a:rPr lang="en-US" altLang="en-US" dirty="0">
                <a:latin typeface="+mn-lt"/>
              </a:rPr>
              <a:t>early enough in the survey to have enough time to follow up </a:t>
            </a:r>
            <a:r>
              <a:rPr lang="en-US" altLang="en-US" dirty="0" smtClean="0">
                <a:latin typeface="+mn-lt"/>
              </a:rPr>
              <a:t>on any </a:t>
            </a:r>
            <a:r>
              <a:rPr lang="en-US" altLang="en-US" dirty="0">
                <a:latin typeface="+mn-lt"/>
              </a:rPr>
              <a:t>concerns. </a:t>
            </a:r>
            <a:r>
              <a:rPr lang="en-US" altLang="en-US" baseline="0" dirty="0" smtClean="0">
                <a:latin typeface="+mn-lt"/>
              </a:rPr>
              <a:t>W</a:t>
            </a:r>
            <a:r>
              <a:rPr lang="en-US" altLang="en-US" dirty="0" smtClean="0">
                <a:latin typeface="+mn-lt"/>
              </a:rPr>
              <a:t>e </a:t>
            </a:r>
            <a:r>
              <a:rPr lang="en-US" altLang="en-US" dirty="0">
                <a:latin typeface="+mn-lt"/>
              </a:rPr>
              <a:t>know, in some cases, it can be difficult to find representatives for non-interviewable residents who are familiar with the resident’s care.</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1254A8D-00D4-4652-ACF4-5569A2867005}" type="slidenum">
              <a:rPr lang="en-US" altLang="en-US" smtClean="0">
                <a:solidFill>
                  <a:schemeClr val="tx1"/>
                </a:solidFill>
                <a:latin typeface="Arial" panose="020B0604020202020204" pitchFamily="34" charset="0"/>
              </a:rPr>
              <a:pPr/>
              <a:t>46</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1904171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7988" y="698500"/>
            <a:ext cx="6197600" cy="3486150"/>
          </a:xfrm>
          <a:prstGeom prst="rect">
            <a:avLst/>
          </a:prstGeom>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After your observations and interviews are completed, you will complete a limited record review for certain </a:t>
            </a:r>
            <a:r>
              <a:rPr lang="en-US" altLang="en-US" dirty="0" smtClean="0">
                <a:latin typeface="+mn-lt"/>
              </a:rPr>
              <a:t>conditions.  The intent of the limited record review is to ensure that the survey team</a:t>
            </a:r>
            <a:r>
              <a:rPr lang="en-US" altLang="en-US" baseline="0" dirty="0" smtClean="0">
                <a:latin typeface="+mn-lt"/>
              </a:rPr>
              <a:t> spends the majority of its time on interview and observation.</a:t>
            </a:r>
            <a:endParaRPr lang="en-US" altLang="en-US" dirty="0">
              <a:latin typeface="+mn-lt"/>
            </a:endParaRPr>
          </a:p>
          <a:p>
            <a:endParaRPr lang="en-US" altLang="en-US" dirty="0">
              <a:latin typeface="+mn-lt"/>
            </a:endParaRPr>
          </a:p>
          <a:p>
            <a:r>
              <a:rPr lang="en-US" altLang="en-US" dirty="0">
                <a:latin typeface="+mn-lt"/>
              </a:rPr>
              <a:t>For all residents in the initial pool, you will briefly review the record for advance directives or to confirm </a:t>
            </a:r>
            <a:r>
              <a:rPr lang="en-US" altLang="en-US" dirty="0" smtClean="0">
                <a:latin typeface="+mn-lt"/>
              </a:rPr>
              <a:t>or clarify specific </a:t>
            </a:r>
            <a:r>
              <a:rPr lang="en-US" altLang="en-US" dirty="0">
                <a:latin typeface="+mn-lt"/>
              </a:rPr>
              <a:t>information based on your interviews and observations, such as confirming the presence of a pressure ulcer. </a:t>
            </a:r>
          </a:p>
          <a:p>
            <a:endParaRPr lang="en-US" altLang="en-US" dirty="0">
              <a:latin typeface="+mn-lt"/>
            </a:endParaRPr>
          </a:p>
          <a:p>
            <a:r>
              <a:rPr lang="en-US" altLang="en-US" dirty="0">
                <a:latin typeface="+mn-lt"/>
              </a:rPr>
              <a:t>For any resident that you did not interview, you will review the record for certain resident</a:t>
            </a:r>
            <a:r>
              <a:rPr lang="en-US" altLang="en-US" baseline="0" dirty="0">
                <a:latin typeface="+mn-lt"/>
              </a:rPr>
              <a:t> characteristics </a:t>
            </a:r>
            <a:r>
              <a:rPr lang="en-US" altLang="en-US" dirty="0">
                <a:latin typeface="+mn-lt"/>
              </a:rPr>
              <a:t>since you cannot ask the resident about the area. For example, if a resident is not interviewable, you’ll review the record for pressure ulcers, infections, and elopements.</a:t>
            </a:r>
          </a:p>
          <a:p>
            <a:endParaRPr lang="en-US" altLang="en-US" dirty="0">
              <a:latin typeface="+mn-lt"/>
            </a:endParaRPr>
          </a:p>
          <a:p>
            <a:r>
              <a:rPr lang="en-US" altLang="en-US" dirty="0">
                <a:latin typeface="+mn-lt"/>
              </a:rPr>
              <a:t>For any resident in the initial pool who is receiving insulin, an anticoagulant, or an antipsychotic with a diagnosis of Alzheimer’s or dementia, or if a resident has an appropriate diagnosis but is not receiving PASARR Level II services, you will review the record to confirm the information.</a:t>
            </a:r>
            <a:endParaRPr lang="en-US" altLang="en-US" b="1" dirty="0">
              <a:latin typeface="Times New Roman" panose="02020603050405020304" pitchFamily="18" charset="0"/>
              <a:cs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4E75F15-4435-477F-9C11-80E947C46CB7}" type="slidenum">
              <a:rPr lang="en-US" altLang="en-US" smtClean="0">
                <a:solidFill>
                  <a:schemeClr val="tx1"/>
                </a:solidFill>
                <a:latin typeface="Arial" panose="020B0604020202020204" pitchFamily="34" charset="0"/>
              </a:rPr>
              <a:pPr/>
              <a:t>47</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2821250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7988" y="698500"/>
            <a:ext cx="6197600" cy="3486150"/>
          </a:xfrm>
          <a:prstGeom prst="rect">
            <a:avLst/>
          </a:prstGeom>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Finally, for newly-admitted residents in the initial pool who do not have an MDS, you will complete a record review to identify a broad</a:t>
            </a:r>
            <a:r>
              <a:rPr lang="en-US" altLang="en-US" baseline="0" dirty="0">
                <a:latin typeface="+mn-lt"/>
              </a:rPr>
              <a:t> range of </a:t>
            </a:r>
            <a:r>
              <a:rPr lang="en-US" altLang="en-US" dirty="0">
                <a:latin typeface="+mn-lt"/>
              </a:rPr>
              <a:t>high-risk medications. </a:t>
            </a:r>
          </a:p>
          <a:p>
            <a:endParaRPr lang="en-US" altLang="en-US" dirty="0">
              <a:latin typeface="+mn-lt"/>
            </a:endParaRPr>
          </a:p>
          <a:p>
            <a:r>
              <a:rPr lang="en-US" altLang="en-US" dirty="0">
                <a:latin typeface="+mn-lt"/>
              </a:rPr>
              <a:t>If there are extenuating circumstances—you cannot gain access to the electronic health records, for example—you can interview staff; however, every effort should be made to review the information in the resident’s record.</a:t>
            </a:r>
          </a:p>
          <a:p>
            <a:endParaRPr lang="en-US" altLang="en-US" dirty="0">
              <a:latin typeface="+mn-lt"/>
            </a:endParaRPr>
          </a:p>
          <a:p>
            <a:r>
              <a:rPr lang="en-US" altLang="en-US" dirty="0">
                <a:latin typeface="+mn-lt"/>
              </a:rPr>
              <a:t>The goal for the New LTC Survey Process</a:t>
            </a:r>
            <a:r>
              <a:rPr lang="en-US" altLang="en-US" baseline="0" dirty="0">
                <a:latin typeface="+mn-lt"/>
              </a:rPr>
              <a:t> </a:t>
            </a:r>
            <a:r>
              <a:rPr lang="en-US" altLang="en-US" dirty="0">
                <a:latin typeface="+mn-lt"/>
              </a:rPr>
              <a:t>is to have surveyors out on the floor most of the first day completing critical observations and interviews and only using the record for the situations I just described.</a:t>
            </a:r>
          </a:p>
          <a:p>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You will complete all resident observations, interviews, and your limited record review by the end of Day 1 or beginning of Day 2. The initial pool process takes about eight hours.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44E75F15-4435-477F-9C11-80E947C46CB7}" type="slidenum">
              <a:rPr lang="en-US" altLang="en-US" smtClean="0">
                <a:solidFill>
                  <a:schemeClr val="tx1"/>
                </a:solidFill>
                <a:latin typeface="Arial" panose="020B0604020202020204" pitchFamily="34" charset="0"/>
              </a:rPr>
              <a:pPr/>
              <a:t>48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3482130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7988" y="698500"/>
            <a:ext cx="6197600" cy="3486150"/>
          </a:xfrm>
          <a:prstGeom prst="rect">
            <a:avLst/>
          </a:prstGeom>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In addition to observing and interviewing your initial pool residents, you are also required to observe the first scheduled full meal. You will cover all dining locations and room trays. If there are more dining areas than surveyors, you’ll prioritize the dining areas with the most dependent residents. You will observe enough of the dining experience to adequately identify concerns. If it is feasible, you’ll observe the meal for your initial pool residents who have weight loss. If concerns are identified, a subsequent meal will be observed after the sample is selected. </a:t>
            </a:r>
          </a:p>
          <a:p>
            <a:pPr marL="0"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0804E96-1BA6-4540-ABAF-F4E44EDF0331}" type="slidenum">
              <a:rPr lang="en-US" altLang="en-US" smtClean="0">
                <a:solidFill>
                  <a:schemeClr val="tx1"/>
                </a:solidFill>
                <a:latin typeface="Arial" panose="020B0604020202020204" pitchFamily="34" charset="0"/>
              </a:rPr>
              <a:pPr/>
              <a:t>49</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883841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07988" y="698500"/>
            <a:ext cx="6197600" cy="3486150"/>
          </a:xfrm>
          <a:prstGeom prst="rect">
            <a:avLst/>
          </a:prstGeom>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You will have a brief team meeting at the end of each day to discuss workload,</a:t>
            </a:r>
            <a:r>
              <a:rPr lang="en-US" altLang="en-US" baseline="0" dirty="0">
                <a:latin typeface="+mn-lt"/>
              </a:rPr>
              <a:t> ensure residents are being covered adequately such as including at least one resident who smokes or is on transmission-based precautions in the initial pool, and </a:t>
            </a:r>
            <a:r>
              <a:rPr lang="en-US" altLang="en-US" baseline="0" dirty="0" smtClean="0">
                <a:latin typeface="+mn-lt"/>
              </a:rPr>
              <a:t>discuss </a:t>
            </a:r>
            <a:r>
              <a:rPr lang="en-US" altLang="en-US" dirty="0">
                <a:latin typeface="+mn-lt"/>
              </a:rPr>
              <a:t>identified concerns</a:t>
            </a:r>
            <a:r>
              <a:rPr lang="en-US" altLang="en-US" dirty="0" smtClean="0">
                <a:latin typeface="+mn-lt"/>
              </a:rPr>
              <a:t>.  </a:t>
            </a:r>
            <a:endParaRPr lang="en-US" altLang="en-US" dirty="0">
              <a:latin typeface="+mn-lt"/>
            </a:endParaRPr>
          </a:p>
          <a:p>
            <a:endParaRPr lang="en-US" altLang="en-US" dirty="0">
              <a:latin typeface="Times New Roman" panose="02020603050405020304" pitchFamily="18" charset="0"/>
              <a:cs typeface="Times New Roman"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53C8738B-47D9-440C-8FFE-4B406B3F8E74}" type="slidenum">
              <a:rPr lang="en-US" altLang="en-US" smtClean="0">
                <a:solidFill>
                  <a:schemeClr val="tx1"/>
                </a:solidFill>
                <a:latin typeface="Arial" panose="020B0604020202020204" pitchFamily="34" charset="0"/>
              </a:rPr>
              <a:pPr/>
              <a:t>50</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48436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7600" cy="3486150"/>
          </a:xfrm>
          <a:prstGeom prst="rect">
            <a:avLst/>
          </a:prstGeom>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Once the initial pool process is finished, you will meet as a team for about an hour to select the sample. The team will be selecting the </a:t>
            </a:r>
            <a:r>
              <a:rPr lang="en-US" altLang="en-US" dirty="0" smtClean="0">
                <a:latin typeface="+mn-lt"/>
              </a:rPr>
              <a:t>sample based on facility</a:t>
            </a:r>
            <a:r>
              <a:rPr lang="en-US" altLang="en-US" baseline="0" dirty="0" smtClean="0">
                <a:latin typeface="+mn-lt"/>
              </a:rPr>
              <a:t> census</a:t>
            </a:r>
            <a:r>
              <a:rPr lang="en-US" altLang="en-US" dirty="0" smtClean="0">
                <a:latin typeface="+mn-lt"/>
              </a:rPr>
              <a:t>. </a:t>
            </a:r>
            <a:r>
              <a:rPr lang="en-US" altLang="en-US" dirty="0">
                <a:latin typeface="+mn-lt"/>
              </a:rPr>
              <a:t>The system will help</a:t>
            </a:r>
            <a:r>
              <a:rPr lang="en-US" altLang="en-US" baseline="0" dirty="0">
                <a:latin typeface="+mn-lt"/>
              </a:rPr>
              <a:t> the team identify a subset of residents that should be included in the sample such as any resident who had an abuse concern</a:t>
            </a:r>
            <a:r>
              <a:rPr lang="en-US" altLang="en-US" dirty="0">
                <a:latin typeface="+mn-lt"/>
              </a:rPr>
              <a:t>. Let me explain the purpose of the sample meeting by using an example. If the facility census is 61, your sample size would be 15 residents. Let’s say there are three surveyors on this survey and each surveyor included eight residents in their initial pool—this means the initial pool has 24 residents, so this meeting will decide which of those 24 residents will fill the 15 sample spots</a:t>
            </a:r>
            <a:r>
              <a:rPr lang="en-US" altLang="en-US" dirty="0" smtClean="0">
                <a:latin typeface="+mn-lt"/>
              </a:rPr>
              <a:t>.  The software will</a:t>
            </a:r>
            <a:r>
              <a:rPr lang="en-US" altLang="en-US" baseline="0" dirty="0" smtClean="0">
                <a:latin typeface="+mn-lt"/>
              </a:rPr>
              <a:t> also assist the survey team in ensuring that care area concerns are represented. </a:t>
            </a:r>
            <a:r>
              <a:rPr lang="en-US" altLang="en-US" dirty="0" smtClean="0">
                <a:latin typeface="+mn-lt"/>
              </a:rPr>
              <a:t> </a:t>
            </a:r>
            <a:r>
              <a:rPr lang="en-US" altLang="en-US" dirty="0">
                <a:latin typeface="+mn-lt"/>
              </a:rPr>
              <a:t>The sample size includes only active residents,</a:t>
            </a:r>
            <a:r>
              <a:rPr lang="en-US" altLang="en-US" baseline="0" dirty="0">
                <a:latin typeface="+mn-lt"/>
              </a:rPr>
              <a:t> and </a:t>
            </a:r>
            <a:r>
              <a:rPr lang="en-US" altLang="en-US" dirty="0">
                <a:latin typeface="+mn-lt"/>
              </a:rPr>
              <a:t>the closed records are in addition to the sample size. </a:t>
            </a:r>
          </a:p>
          <a:p>
            <a:endParaRPr lang="en-US" altLang="en-US" dirty="0">
              <a:latin typeface="+mn-lt"/>
            </a:endParaRPr>
          </a:p>
          <a:p>
            <a:r>
              <a:rPr lang="en-US" altLang="en-US" dirty="0">
                <a:latin typeface="+mn-lt"/>
              </a:rPr>
              <a:t>There are sampling considerations provided to you to help with the selection process. For example, the team should include any resident who has a potential harm identified</a:t>
            </a:r>
            <a:r>
              <a:rPr lang="en-US" altLang="en-US" dirty="0" smtClean="0">
                <a:latin typeface="+mn-lt"/>
              </a:rPr>
              <a:t>. </a:t>
            </a:r>
            <a:endParaRPr lang="en-US" altLang="en-US" dirty="0">
              <a:latin typeface="+mn-lt"/>
            </a:endParaRPr>
          </a:p>
          <a:p>
            <a:endParaRPr lang="en-US" altLang="en-US" dirty="0">
              <a:latin typeface="+mn-lt"/>
            </a:endParaRPr>
          </a:p>
          <a:p>
            <a:r>
              <a:rPr lang="en-US" altLang="en-US" dirty="0">
                <a:latin typeface="+mn-lt"/>
              </a:rPr>
              <a:t>If an offsite resident is discharged, the team will replace the resident with a resident observed onsite. The discharged resident will be used as the closed record review, if appropriate. In addition, the team may opt to replace a resident selected offsite with a resident </a:t>
            </a:r>
            <a:r>
              <a:rPr lang="en-US" altLang="en-US" dirty="0" smtClean="0">
                <a:latin typeface="+mn-lt"/>
              </a:rPr>
              <a:t>who </a:t>
            </a:r>
            <a:r>
              <a:rPr lang="en-US" altLang="en-US" dirty="0">
                <a:latin typeface="+mn-lt"/>
              </a:rPr>
              <a:t>had </a:t>
            </a:r>
            <a:r>
              <a:rPr lang="en-US" altLang="en-US" dirty="0" smtClean="0">
                <a:latin typeface="+mn-lt"/>
              </a:rPr>
              <a:t>concerns </a:t>
            </a:r>
            <a:r>
              <a:rPr lang="en-US" altLang="en-US" dirty="0">
                <a:latin typeface="+mn-lt"/>
              </a:rPr>
              <a:t>identified </a:t>
            </a:r>
            <a:r>
              <a:rPr lang="en-US" altLang="en-US" dirty="0" smtClean="0">
                <a:latin typeface="+mn-lt"/>
              </a:rPr>
              <a:t>onsite, if appropriate.  During </a:t>
            </a:r>
            <a:r>
              <a:rPr lang="en-US" altLang="en-US" dirty="0">
                <a:latin typeface="+mn-lt"/>
              </a:rPr>
              <a:t>testing, we found once the sample was selected, the offsite</a:t>
            </a:r>
            <a:r>
              <a:rPr lang="en-US" altLang="en-US" baseline="0" dirty="0">
                <a:latin typeface="+mn-lt"/>
              </a:rPr>
              <a:t> /</a:t>
            </a:r>
            <a:r>
              <a:rPr lang="en-US" altLang="en-US" dirty="0">
                <a:latin typeface="+mn-lt"/>
              </a:rPr>
              <a:t> onsite split was about 50/50.</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923C48E2-3F85-46EA-9FE7-A5B38FB21EDE}" type="slidenum">
              <a:rPr lang="en-US" altLang="en-US" smtClean="0">
                <a:solidFill>
                  <a:schemeClr val="tx1"/>
                </a:solidFill>
                <a:latin typeface="Arial" panose="020B0604020202020204" pitchFamily="34" charset="0"/>
              </a:rPr>
              <a:pPr/>
              <a:t>52</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3654579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7988" y="698500"/>
            <a:ext cx="6197600" cy="3486150"/>
          </a:xfrm>
          <a:prstGeom prst="rect">
            <a:avLst/>
          </a:prstGeom>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The system will select five residents for an Unnecessary Medication review based on information entered by the surveyor during interviews, observations, record review, and information from the MDS.</a:t>
            </a:r>
          </a:p>
          <a:p>
            <a:endParaRPr lang="en-US" altLang="en-US" dirty="0">
              <a:latin typeface="+mn-lt"/>
            </a:endParaRPr>
          </a:p>
          <a:p>
            <a:r>
              <a:rPr lang="en-US" altLang="en-US" dirty="0">
                <a:latin typeface="+mn-lt"/>
              </a:rPr>
              <a:t>The selection process considers all psychotropic medications, insulin, anticoagulants, opioids, diuretics and antibiotics, as</a:t>
            </a:r>
            <a:r>
              <a:rPr lang="en-US" altLang="en-US" baseline="0" dirty="0">
                <a:latin typeface="+mn-lt"/>
              </a:rPr>
              <a:t> well as</a:t>
            </a:r>
            <a:r>
              <a:rPr lang="en-US" altLang="en-US" dirty="0">
                <a:latin typeface="+mn-lt"/>
              </a:rPr>
              <a:t> some adverse consequences, including falls, weight loss, and sedation. There are exclusions;</a:t>
            </a:r>
            <a:r>
              <a:rPr lang="en-US" altLang="en-US" baseline="0" dirty="0">
                <a:latin typeface="+mn-lt"/>
              </a:rPr>
              <a:t> </a:t>
            </a:r>
            <a:r>
              <a:rPr lang="en-US" altLang="en-US" dirty="0">
                <a:latin typeface="+mn-lt"/>
              </a:rPr>
              <a:t>for example, a resident would be excluded if they had a diagnosis of Huntington’s or Schizophrenia and was receiving an antipsychotic.</a:t>
            </a:r>
          </a:p>
          <a:p>
            <a:endParaRPr lang="en-US" altLang="en-US" dirty="0">
              <a:latin typeface="+mn-lt"/>
            </a:endParaRPr>
          </a:p>
          <a:p>
            <a:r>
              <a:rPr lang="en-US" altLang="en-US" dirty="0">
                <a:latin typeface="+mn-lt"/>
              </a:rPr>
              <a:t>The residents selected for the full medication review will include insulin, an anticoagulant, and an antipsychotic with Alzheimer’s or dementia, if available. </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1B3B4621-C5A6-4502-B596-1B5373F77063}" type="slidenum">
              <a:rPr lang="en-US" altLang="en-US" smtClean="0">
                <a:solidFill>
                  <a:schemeClr val="tx1"/>
                </a:solidFill>
                <a:latin typeface="Arial" panose="020B0604020202020204" pitchFamily="34" charset="0"/>
              </a:rPr>
              <a:pPr/>
              <a:t>53</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2574973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Once the sample is selected and assignments are made, the remainder of the survey is spent investigating all concerns that required further investigation for sampled residents. In addition, you will be conducting facility task assignments and a few closed record reviews. I’ll go over the details for each of these areas. </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54</a:t>
            </a:fld>
            <a:endParaRPr lang="en-US" dirty="0"/>
          </a:p>
        </p:txBody>
      </p:sp>
    </p:spTree>
    <p:extLst>
      <p:ext uri="{BB962C8B-B14F-4D97-AF65-F5344CB8AC3E}">
        <p14:creationId xmlns:p14="http://schemas.microsoft.com/office/powerpoint/2010/main" xmlns="" val="340610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5</a:t>
            </a:fld>
            <a:endParaRPr lang="en-US" dirty="0"/>
          </a:p>
        </p:txBody>
      </p:sp>
    </p:spTree>
    <p:extLst>
      <p:ext uri="{BB962C8B-B14F-4D97-AF65-F5344CB8AC3E}">
        <p14:creationId xmlns:p14="http://schemas.microsoft.com/office/powerpoint/2010/main" xmlns="" val="2645608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7988" y="698500"/>
            <a:ext cx="6197600" cy="3486150"/>
          </a:xfrm>
          <a:prstGeom prst="rect">
            <a:avLst/>
          </a:prstGeom>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Let’s talk about some of the general guidelines for your resident investigations. Just</a:t>
            </a:r>
            <a:r>
              <a:rPr lang="en-US" altLang="en-US" baseline="0" dirty="0">
                <a:latin typeface="+mn-lt"/>
              </a:rPr>
              <a:t> like in both current processes, staff are expected to assess and provide appropriate care for residents from the day of admission. </a:t>
            </a:r>
            <a:r>
              <a:rPr lang="en-US" altLang="en-US" dirty="0">
                <a:latin typeface="+mn-lt"/>
              </a:rPr>
              <a:t>If concerns are identified with areas such as pressure ulcers and incontinence, you will complete continuous observations to adequately determine whether appropriate care and services are provided in accordance with the care plan. If a non-interviewable resident has a </a:t>
            </a:r>
            <a:r>
              <a:rPr lang="en-US" altLang="en-US" dirty="0" smtClean="0">
                <a:latin typeface="+mn-lt"/>
              </a:rPr>
              <a:t>family member or representative </a:t>
            </a:r>
            <a:r>
              <a:rPr lang="en-US" altLang="en-US" dirty="0">
                <a:latin typeface="+mn-lt"/>
              </a:rPr>
              <a:t>who visits often, you should make an effort to interview </a:t>
            </a:r>
            <a:r>
              <a:rPr lang="en-US" altLang="en-US" dirty="0" smtClean="0">
                <a:latin typeface="+mn-lt"/>
              </a:rPr>
              <a:t>that individual</a:t>
            </a:r>
            <a:r>
              <a:rPr lang="en-US" altLang="en-US" baseline="0" dirty="0" smtClean="0">
                <a:latin typeface="+mn-lt"/>
              </a:rPr>
              <a:t> </a:t>
            </a:r>
            <a:r>
              <a:rPr lang="en-US" altLang="en-US" dirty="0" smtClean="0">
                <a:latin typeface="+mn-lt"/>
              </a:rPr>
              <a:t>as </a:t>
            </a:r>
            <a:r>
              <a:rPr lang="en-US" altLang="en-US" dirty="0">
                <a:latin typeface="+mn-lt"/>
              </a:rPr>
              <a:t>you would interview the resident. Similar to what you do now, you’ll want to observe and interview staff to determine if they consistently implement the care plan over time and across various shifts.</a:t>
            </a:r>
            <a:r>
              <a:rPr lang="en-US" altLang="en-US" baseline="0" dirty="0">
                <a:latin typeface="+mn-lt"/>
              </a:rPr>
              <a:t> You’ll note and follow up on any deviations from the care plan as well as potential negative outcomes. Your investigation will include a review of the facility assessment to ensure the facility determines what resources are needed to care for residents competently each day and during emergencies.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C4EFDC6B-AE2F-4601-B8A0-9A61334AAA25}" type="slidenum">
              <a:rPr lang="en-US" altLang="en-US" smtClean="0">
                <a:solidFill>
                  <a:schemeClr val="tx1"/>
                </a:solidFill>
                <a:latin typeface="Arial" panose="020B0604020202020204" pitchFamily="34" charset="0"/>
              </a:rPr>
              <a:pPr/>
              <a:t>55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29197978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07988" y="698500"/>
            <a:ext cx="6197600" cy="3486150"/>
          </a:xfrm>
          <a:prstGeom prst="rect">
            <a:avLst/>
          </a:prstGeom>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Again, during your investigations, the majority of your time should be spent on the floor observing and interviewing the residents and staff, only using the record to corroborate what you are seeing and hearing.  </a:t>
            </a:r>
          </a:p>
          <a:p>
            <a:endParaRPr lang="en-US" altLang="en-US" dirty="0">
              <a:latin typeface="+mn-lt"/>
            </a:endParaRPr>
          </a:p>
          <a:p>
            <a:r>
              <a:rPr lang="en-US" altLang="en-US" dirty="0">
                <a:latin typeface="+mn-lt"/>
              </a:rPr>
              <a:t>You will use critical element, or CE, pathways to help guide your investigation. The pathways include guidance on the areas (e.g.,</a:t>
            </a:r>
            <a:r>
              <a:rPr lang="en-US" altLang="en-US" baseline="0" dirty="0">
                <a:latin typeface="+mn-lt"/>
              </a:rPr>
              <a:t> MDS, physician’s orders and care plan) that should be reviewed initially to help guide your observations and interviews. </a:t>
            </a:r>
            <a:r>
              <a:rPr lang="en-US" altLang="en-US" dirty="0">
                <a:latin typeface="+mn-lt"/>
              </a:rPr>
              <a:t>The pathways include observation, interview, and record review investigative probes for a number of care areas,</a:t>
            </a:r>
            <a:r>
              <a:rPr lang="en-US" altLang="en-US" baseline="0" dirty="0">
                <a:latin typeface="+mn-lt"/>
              </a:rPr>
              <a:t> including </a:t>
            </a:r>
            <a:r>
              <a:rPr lang="en-US" altLang="en-US" dirty="0">
                <a:latin typeface="+mn-lt"/>
              </a:rPr>
              <a:t>pressure ulcers and dialysis. All of the pathways are being updated to reflect the new rule changes. There are a number of care areas that do not have a pathway, such as dignity and personal property. If a care area does not have a pathway, you’ll refer to the guidance </a:t>
            </a:r>
            <a:r>
              <a:rPr lang="en-US" altLang="en-US" dirty="0" smtClean="0">
                <a:latin typeface="+mn-lt"/>
              </a:rPr>
              <a:t>and protocols in </a:t>
            </a:r>
            <a:r>
              <a:rPr lang="en-US" altLang="en-US" dirty="0">
                <a:latin typeface="+mn-lt"/>
              </a:rPr>
              <a:t>Appendix PP. </a:t>
            </a:r>
          </a:p>
          <a:p>
            <a:endParaRPr lang="en-US" altLang="en-US" dirty="0">
              <a:latin typeface="+mn-lt"/>
            </a:endParaRPr>
          </a:p>
          <a:p>
            <a:r>
              <a:rPr lang="en-US" altLang="en-US" dirty="0">
                <a:latin typeface="+mn-lt"/>
              </a:rPr>
              <a:t>Once you have completed your investigation, you will make a compliance and severity decision for each CE listed for that care area. The CEs are critical components of care—they cover provision of care and services, as well as the facility assessment and care planning.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0FE2E0EE-EBD7-4754-A760-B02D9C4A16DB}" type="slidenum">
              <a:rPr lang="en-US" altLang="en-US" smtClean="0">
                <a:solidFill>
                  <a:schemeClr val="tx1"/>
                </a:solidFill>
                <a:latin typeface="Arial" panose="020B0604020202020204" pitchFamily="34" charset="0"/>
              </a:rPr>
              <a:pPr/>
              <a:t>56</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512394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7988" y="698500"/>
            <a:ext cx="6197600" cy="3486150"/>
          </a:xfrm>
          <a:prstGeom prst="rect">
            <a:avLst/>
          </a:prstGeom>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As I mentioned earlier, the system will select the residents for the closed record reviews. For the death review, the system will select a resident who was not on hospice and died in the last 90 days. For the hospitalization review, the system will select a resident who went to the hospital and has not returned in the last 90 days. For the community discharge review, the system will select a resident who was discharged back to the community</a:t>
            </a:r>
            <a:r>
              <a:rPr lang="en-US" altLang="en-US" baseline="0" dirty="0">
                <a:latin typeface="+mn-lt"/>
              </a:rPr>
              <a:t> </a:t>
            </a:r>
            <a:r>
              <a:rPr lang="en-US" altLang="en-US" dirty="0">
                <a:latin typeface="+mn-lt"/>
              </a:rPr>
              <a:t>in the last 90 days. </a:t>
            </a:r>
          </a:p>
          <a:p>
            <a:endParaRPr lang="en-US" altLang="en-US" dirty="0">
              <a:latin typeface="+mn-lt"/>
            </a:endParaRPr>
          </a:p>
          <a:p>
            <a:r>
              <a:rPr lang="en-US" altLang="en-US" dirty="0">
                <a:latin typeface="+mn-lt"/>
              </a:rPr>
              <a:t>You will either review the resident selected by the system or a discharged resident</a:t>
            </a:r>
            <a:r>
              <a:rPr lang="en-US" altLang="en-US" baseline="0" dirty="0">
                <a:latin typeface="+mn-lt"/>
              </a:rPr>
              <a:t> selected offsite</a:t>
            </a:r>
            <a:r>
              <a:rPr lang="en-US" altLang="en-US" dirty="0">
                <a:latin typeface="+mn-lt"/>
              </a:rPr>
              <a:t>, if applicable. If no residents were selected for one of the closed record areas, you do not have to complete that review. So, if no residents died within the past 90 days, you do not need to conduct a closed record review for death. </a:t>
            </a:r>
          </a:p>
          <a:p>
            <a:endParaRPr lang="en-US" altLang="en-US" dirty="0">
              <a:latin typeface="+mn-lt"/>
            </a:endParaRPr>
          </a:p>
          <a:p>
            <a:r>
              <a:rPr lang="en-US" altLang="en-US" dirty="0">
                <a:latin typeface="+mn-lt"/>
              </a:rPr>
              <a:t>You can complete the closed record review any time during your investigation, but ensure you complete it early enough that you afford yourself time to investigate any issues. You will refer to the CE pathways to complete the closed record reviews. Once you are finished with your investigation, you will make a compliance and severity decision for the CEs. </a:t>
            </a:r>
            <a:endParaRPr lang="en-US" altLang="en-US" dirty="0">
              <a:latin typeface="Times New Roman" panose="02020603050405020304" pitchFamily="18" charset="0"/>
              <a:cs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16393215-3618-4476-9B4B-DB5CE5A0D551}" type="slidenum">
              <a:rPr lang="en-US" altLang="en-US" smtClean="0">
                <a:solidFill>
                  <a:schemeClr val="tx1"/>
                </a:solidFill>
                <a:latin typeface="Arial" panose="020B0604020202020204" pitchFamily="34" charset="0"/>
              </a:rPr>
              <a:pPr/>
              <a:t>58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2825917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07988" y="698500"/>
            <a:ext cx="6197600" cy="3486150"/>
          </a:xfrm>
          <a:prstGeom prst="rect">
            <a:avLst/>
          </a:prstGeom>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Now let’s move on to facility tasks. You will complete the facility task investigations any time during the investigative portion of the survey so they don’t interfere with your initial pool observations and interviews. There is a pathway for every facility task which you will use to help guide your investigations. Once you are finished with your investigation, you will make a compliance and severity decision for the CEs that are mapped to that facility task. I’m only going to point out any unique differences in how a facility task is investigated for the New LTC Survey Process. </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C4440916-2798-4A2C-BE33-12412BA79FA9}" type="slidenum">
              <a:rPr lang="en-US" altLang="en-US" smtClean="0">
                <a:solidFill>
                  <a:schemeClr val="tx1"/>
                </a:solidFill>
                <a:latin typeface="Arial" panose="020B0604020202020204" pitchFamily="34" charset="0"/>
              </a:rPr>
              <a:pPr/>
              <a:t>59</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1268297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As we mentioned earlier,</a:t>
            </a:r>
            <a:r>
              <a:rPr lang="en-US" altLang="en-US" baseline="0" dirty="0">
                <a:latin typeface="+mn-lt"/>
              </a:rPr>
              <a:t> i</a:t>
            </a:r>
            <a:r>
              <a:rPr lang="en-US" altLang="en-US" dirty="0">
                <a:latin typeface="+mn-lt"/>
              </a:rPr>
              <a:t>f concerns are identified during the first meal observation, a subsequent meal will be observed after the sample is selected. </a:t>
            </a:r>
          </a:p>
        </p:txBody>
      </p:sp>
      <p:sp>
        <p:nvSpPr>
          <p:cNvPr id="4" name="Slide Number Placeholder 3"/>
          <p:cNvSpPr>
            <a:spLocks noGrp="1"/>
          </p:cNvSpPr>
          <p:nvPr>
            <p:ph type="sldNum" sz="quarter" idx="10"/>
          </p:nvPr>
        </p:nvSpPr>
        <p:spPr/>
        <p:txBody>
          <a:bodyPr/>
          <a:lstStyle/>
          <a:p>
            <a:fld id="{0A8B334D-7D22-40EA-872A-2F9CE59553AD}" type="slidenum">
              <a:rPr lang="en-US" smtClean="0"/>
              <a:pPr/>
              <a:t>60</a:t>
            </a:fld>
            <a:endParaRPr lang="en-US" dirty="0"/>
          </a:p>
        </p:txBody>
      </p:sp>
    </p:spTree>
    <p:extLst>
      <p:ext uri="{BB962C8B-B14F-4D97-AF65-F5344CB8AC3E}">
        <p14:creationId xmlns:p14="http://schemas.microsoft.com/office/powerpoint/2010/main" xmlns="" val="485945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Throughout the survey, all team members are observing for breaks in infection control. You will still complete a review for five residents for influenza and pneumococcal vaccinations.</a:t>
            </a:r>
            <a:r>
              <a:rPr lang="en-US" sz="1200" kern="1200" baseline="0" dirty="0">
                <a:solidFill>
                  <a:schemeClr val="tx1"/>
                </a:solidFill>
                <a:effectLst/>
                <a:latin typeface="+mn-lt"/>
                <a:ea typeface="+mn-ea"/>
                <a:cs typeface="+mn-cs"/>
              </a:rPr>
              <a:t> The assigned surveyor will also complete a review of the infection prevention and control and antibiotic stewardship program. In addition, d</a:t>
            </a:r>
            <a:r>
              <a:rPr lang="en-US" sz="1200" kern="1200" dirty="0">
                <a:solidFill>
                  <a:schemeClr val="tx1"/>
                </a:solidFill>
                <a:effectLst/>
                <a:latin typeface="+mn-lt"/>
                <a:ea typeface="+mn-ea"/>
                <a:cs typeface="+mn-cs"/>
              </a:rPr>
              <a:t>uring the initial pool process and sample selection, the team must select a resident, if in the facility, who is on transmission-based precautions.  </a:t>
            </a:r>
          </a:p>
        </p:txBody>
      </p:sp>
      <p:sp>
        <p:nvSpPr>
          <p:cNvPr id="4" name="Slide Number Placeholder 3"/>
          <p:cNvSpPr>
            <a:spLocks noGrp="1"/>
          </p:cNvSpPr>
          <p:nvPr>
            <p:ph type="sldNum" sz="quarter" idx="10"/>
          </p:nvPr>
        </p:nvSpPr>
        <p:spPr/>
        <p:txBody>
          <a:bodyPr/>
          <a:lstStyle/>
          <a:p>
            <a:fld id="{0A8B334D-7D22-40EA-872A-2F9CE59553AD}" type="slidenum">
              <a:rPr lang="en-US" smtClean="0"/>
              <a:pPr/>
              <a:t>61</a:t>
            </a:fld>
            <a:endParaRPr lang="en-US" dirty="0"/>
          </a:p>
        </p:txBody>
      </p:sp>
    </p:spTree>
    <p:extLst>
      <p:ext uri="{BB962C8B-B14F-4D97-AF65-F5344CB8AC3E}">
        <p14:creationId xmlns:p14="http://schemas.microsoft.com/office/powerpoint/2010/main" xmlns="" val="693367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07988" y="698500"/>
            <a:ext cx="6197600" cy="3486150"/>
          </a:xfrm>
          <a:prstGeom prst="rect">
            <a:avLst/>
          </a:prstGeom>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 new pathway was developed for the Beneficiary Notices review to make the process more user friendly. We’ve used the new pathway during testing and received positive feedback about the ease of use of the new pathway. During the Entrance Conference, you will ask for a list of residents who have been discharged from all </a:t>
            </a:r>
            <a:r>
              <a:rPr lang="en-US" altLang="en-US" dirty="0" smtClean="0">
                <a:latin typeface="+mn-lt"/>
              </a:rPr>
              <a:t>Medicare</a:t>
            </a:r>
            <a:r>
              <a:rPr lang="en-US" altLang="en-US" baseline="0" dirty="0" smtClean="0">
                <a:latin typeface="+mn-lt"/>
              </a:rPr>
              <a:t> Part</a:t>
            </a:r>
            <a:r>
              <a:rPr lang="en-US" altLang="en-US" dirty="0" smtClean="0">
                <a:latin typeface="+mn-lt"/>
              </a:rPr>
              <a:t> </a:t>
            </a:r>
            <a:r>
              <a:rPr lang="en-US" altLang="en-US" dirty="0">
                <a:latin typeface="+mn-lt"/>
              </a:rPr>
              <a:t>A services. The facility will identify whether the resident went home or stayed in the facility. You will randomly select three residents from the list. The new pathway that was developed includes a worksheet that will be given to the facility to complete for the selected residents, which clearly outlines which notices were given to each resident. You’ll review the completed worksheets and notices with the provider if issues are identified.</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F95294F8-7E05-47E5-AC0D-397F69AC8D96}" type="slidenum">
              <a:rPr lang="en-US" altLang="en-US" smtClean="0">
                <a:solidFill>
                  <a:schemeClr val="tx1"/>
                </a:solidFill>
                <a:latin typeface="Arial" panose="020B0604020202020204" pitchFamily="34" charset="0"/>
              </a:rPr>
              <a:pPr/>
              <a:t>62</a:t>
            </a:fld>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xmlns="" val="2416477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kern="1200" dirty="0">
                <a:solidFill>
                  <a:schemeClr val="tx1"/>
                </a:solidFill>
                <a:effectLst/>
                <a:latin typeface="+mn-lt"/>
                <a:ea typeface="+mn-ea"/>
                <a:cs typeface="+mn-cs"/>
              </a:rPr>
              <a:t>An initial brief kitchen tour is conducted upon arrival at the facility, with observations focused on practices that might indicate potential for foodborne illness. Additional observations are made throughout the survey process in order to gather all information needed</a:t>
            </a:r>
            <a:r>
              <a:rPr lang="en-US" sz="1200" i="0" kern="1200" baseline="0" dirty="0">
                <a:solidFill>
                  <a:schemeClr val="tx1"/>
                </a:solidFill>
                <a:effectLst/>
                <a:latin typeface="+mn-lt"/>
                <a:ea typeface="+mn-ea"/>
                <a:cs typeface="+mn-cs"/>
              </a:rPr>
              <a:t> on food</a:t>
            </a:r>
            <a:r>
              <a:rPr lang="en-US" sz="120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1200" b="0" kern="1200" dirty="0">
                <a:solidFill>
                  <a:schemeClr val="tx1"/>
                </a:solidFill>
                <a:effectLst/>
                <a:latin typeface="+mn-lt"/>
                <a:ea typeface="+mn-ea"/>
                <a:cs typeface="+mn-cs"/>
              </a:rPr>
              <a:t>preparation, storage and distribution to prevent foodborne illness to the residents</a:t>
            </a:r>
            <a:r>
              <a:rPr lang="en-US" sz="12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pPr/>
              <a:t>63</a:t>
            </a:fld>
            <a:endParaRPr lang="en-US" dirty="0"/>
          </a:p>
        </p:txBody>
      </p:sp>
    </p:spTree>
    <p:extLst>
      <p:ext uri="{BB962C8B-B14F-4D97-AF65-F5344CB8AC3E}">
        <p14:creationId xmlns:p14="http://schemas.microsoft.com/office/powerpoint/2010/main" xmlns="" val="959728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7988" y="698500"/>
            <a:ext cx="6197600" cy="3486150"/>
          </a:xfrm>
          <a:prstGeom prst="rect">
            <a:avLst/>
          </a:prstGeom>
          <a:ln/>
        </p:spPr>
      </p:sp>
      <p:sp>
        <p:nvSpPr>
          <p:cNvPr id="145411"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made a few changes to the medication administration task</a:t>
            </a:r>
            <a:r>
              <a:rPr lang="en-US" dirty="0" smtClean="0"/>
              <a:t>.  If </a:t>
            </a:r>
            <a:r>
              <a:rPr lang="en-US" dirty="0"/>
              <a:t>the opportunity presents itself, observe medications for a sampled resident whose medication regimen is being reviewed. Otherwise, observe medications for any resident to whom the nurse is ready to administer meds. If a controlled substance is administered, you’ll reconcile the count of the medication and ensure the medications passed aren’t expired. </a:t>
            </a:r>
            <a:endParaRPr lang="en-US" sz="1100"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850E6B3B-1FAB-4AB3-BBCF-305D92D641A4}" type="slidenum">
              <a:rPr lang="en-US" altLang="en-US" smtClean="0">
                <a:solidFill>
                  <a:schemeClr val="tx1"/>
                </a:solidFill>
                <a:latin typeface="Arial" panose="020B0604020202020204" pitchFamily="34" charset="0"/>
              </a:rPr>
              <a:pPr/>
              <a:t>64</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2898288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7988" y="698500"/>
            <a:ext cx="6197600" cy="3486150"/>
          </a:xfrm>
          <a:prstGeom prst="rect">
            <a:avLst/>
          </a:prstGeom>
          <a:ln/>
        </p:spPr>
      </p:sp>
      <p:sp>
        <p:nvSpPr>
          <p:cNvPr id="145411"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recommend the surveyor who observes the medication administration also completes the medication storage task. For medication storage, you will review half of the medication storage rooms, covering different units, which is why you asked for the information during the Entrance Conference. You’ll also review half of the medication carts on units where the storage rooms were not observed. If there are no concerns with the med storage rooms or carts, the review is complete. If there are concerns, you’ll expand and review more medication carts and medication storage rooms.</a:t>
            </a:r>
            <a:endParaRPr lang="en-US" sz="1100" dirty="0"/>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850E6B3B-1FAB-4AB3-BBCF-305D92D641A4}" type="slidenum">
              <a:rPr lang="en-US" altLang="en-US" smtClean="0">
                <a:solidFill>
                  <a:schemeClr val="tx1"/>
                </a:solidFill>
                <a:latin typeface="Arial" panose="020B0604020202020204" pitchFamily="34" charset="0"/>
              </a:rPr>
              <a:pPr/>
              <a:t>65</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304286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6</a:t>
            </a:fld>
            <a:endParaRPr lang="en-US" dirty="0"/>
          </a:p>
        </p:txBody>
      </p:sp>
    </p:spTree>
    <p:extLst>
      <p:ext uri="{BB962C8B-B14F-4D97-AF65-F5344CB8AC3E}">
        <p14:creationId xmlns:p14="http://schemas.microsoft.com/office/powerpoint/2010/main" xmlns="" val="323235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07988" y="698500"/>
            <a:ext cx="6197600" cy="3486150"/>
          </a:xfrm>
          <a:prstGeom prst="rect">
            <a:avLst/>
          </a:prstGeom>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latin typeface="+mn-lt"/>
              </a:rPr>
              <a:t>The Resident Council interview is a group interview with active members of the Resident Council. The interview should occur early enough in the survey to afford you enough time to investigate any concerns. The questions that are asked of the residents are different from the Traditional or QIS. The interview is</a:t>
            </a:r>
            <a:r>
              <a:rPr lang="en-US" altLang="en-US" baseline="0" dirty="0">
                <a:latin typeface="+mn-lt"/>
              </a:rPr>
              <a:t> </a:t>
            </a:r>
            <a:r>
              <a:rPr lang="en-US" altLang="en-US" dirty="0">
                <a:latin typeface="+mn-lt"/>
              </a:rPr>
              <a:t>focused on specific areas related to the functioning of the council and a few resident specific areas, such as abuse and sufficient staffing. In addition, you can ask the group about any identified concerns from the survey.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E7110387-6A77-48EB-B697-B5A73B23BFC9}" type="slidenum">
              <a:rPr lang="en-US" altLang="en-US" smtClean="0">
                <a:solidFill>
                  <a:schemeClr val="tx1"/>
                </a:solidFill>
                <a:latin typeface="Arial" panose="020B0604020202020204" pitchFamily="34" charset="0"/>
              </a:rPr>
              <a:pPr/>
              <a:t>66</a:t>
            </a:fld>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xmlns="" val="3144800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7988" y="698500"/>
            <a:ext cx="6197600" cy="3486150"/>
          </a:xfrm>
          <a:prstGeom prst="rect">
            <a:avLst/>
          </a:prstGeom>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A review of sufficient and competent nurse staffing will be conducted on every survey. This task is required to be investigated on every survey since surveyors are always considering whether staffing issues can be linked to resident complaints, or quality of life (QOL) and care (QOC) concerns. In addition, Phase 2 of the new rule puts a lot of emphasis not only on sufficient numbers of staff, but also the competence of staff.</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8F0795E-76AA-4749-95F5-6A70179DC45A}" type="slidenum">
              <a:rPr lang="en-US" altLang="en-US" smtClean="0">
                <a:solidFill>
                  <a:schemeClr val="tx1"/>
                </a:solidFill>
                <a:latin typeface="Arial" panose="020B0604020202020204" pitchFamily="34" charset="0"/>
              </a:rPr>
              <a:pPr/>
              <a:t>67</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4033140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7988" y="698500"/>
            <a:ext cx="6197600" cy="3486150"/>
          </a:xfrm>
          <a:prstGeom prst="rect">
            <a:avLst/>
          </a:prstGeom>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If concerns are identified with the environment, you’ll investigate just the relevant concerns that caused the task to trigger. In an effort to increase efficiency where ever we can, we have identified areas that are duplicative with life safety (LSC). For the New LTC Survey Process, you will not have to investigate disaster and emergency preparedness, oxygen storage, or the </a:t>
            </a:r>
            <a:r>
              <a:rPr lang="en-US" altLang="en-US" dirty="0" smtClean="0">
                <a:latin typeface="+mn-lt"/>
              </a:rPr>
              <a:t>generators. </a:t>
            </a:r>
            <a:endParaRPr lang="en-US" altLang="en-US" dirty="0">
              <a:latin typeface="+mn-lt"/>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6992B5DC-D3A2-4F47-B49E-00F94F2CD177}" type="slidenum">
              <a:rPr lang="en-US" altLang="en-US" smtClean="0">
                <a:solidFill>
                  <a:schemeClr val="tx1"/>
                </a:solidFill>
                <a:latin typeface="Arial" panose="020B0604020202020204" pitchFamily="34" charset="0"/>
              </a:rPr>
              <a:pPr/>
              <a:t>68</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1150107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7988" y="698500"/>
            <a:ext cx="6197600" cy="3486150"/>
          </a:xfrm>
          <a:prstGeom prst="rect">
            <a:avLst/>
          </a:prstGeom>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mn-lt"/>
              </a:rPr>
              <a:t>The final area to cover is potential citations. After individual compliance decisions are made, the team will make a compliance and S/S determination for all potential deficiencies. The meeting takes about an hour on average. Once the team has made a compliance decision for every Tag that came forward from each surveyor, you will exit the facility like you’ve always done. </a:t>
            </a:r>
          </a:p>
          <a:p>
            <a:pPr marL="0" indent="0">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en-US" dirty="0">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020">
              <a:defRPr>
                <a:solidFill>
                  <a:srgbClr val="FF0000"/>
                </a:solidFill>
                <a:latin typeface="Arial Rounded MT Bold" panose="020F0704030504030204" pitchFamily="34" charset="0"/>
                <a:cs typeface="Arial" panose="020B0604020202020204" pitchFamily="34" charset="0"/>
              </a:defRPr>
            </a:lvl1pPr>
            <a:lvl2pPr marL="742885" indent="-285725" defTabSz="927020">
              <a:defRPr>
                <a:solidFill>
                  <a:srgbClr val="FF0000"/>
                </a:solidFill>
                <a:latin typeface="Arial Rounded MT Bold" panose="020F0704030504030204" pitchFamily="34" charset="0"/>
                <a:cs typeface="Arial" panose="020B0604020202020204" pitchFamily="34" charset="0"/>
              </a:defRPr>
            </a:lvl2pPr>
            <a:lvl3pPr marL="1142901" indent="-228580" defTabSz="927020">
              <a:defRPr>
                <a:solidFill>
                  <a:srgbClr val="FF0000"/>
                </a:solidFill>
                <a:latin typeface="Arial Rounded MT Bold" panose="020F0704030504030204" pitchFamily="34" charset="0"/>
                <a:cs typeface="Arial" panose="020B0604020202020204" pitchFamily="34" charset="0"/>
              </a:defRPr>
            </a:lvl3pPr>
            <a:lvl4pPr marL="1600062" indent="-228580" defTabSz="927020">
              <a:defRPr>
                <a:solidFill>
                  <a:srgbClr val="FF0000"/>
                </a:solidFill>
                <a:latin typeface="Arial Rounded MT Bold" panose="020F0704030504030204" pitchFamily="34" charset="0"/>
                <a:cs typeface="Arial" panose="020B0604020202020204" pitchFamily="34" charset="0"/>
              </a:defRPr>
            </a:lvl4pPr>
            <a:lvl5pPr marL="2057222" indent="-228580" defTabSz="927020">
              <a:defRPr>
                <a:solidFill>
                  <a:srgbClr val="FF0000"/>
                </a:solidFill>
                <a:latin typeface="Arial Rounded MT Bold" panose="020F0704030504030204" pitchFamily="34" charset="0"/>
                <a:cs typeface="Arial" panose="020B0604020202020204" pitchFamily="34" charset="0"/>
              </a:defRPr>
            </a:lvl5pPr>
            <a:lvl6pPr marL="251438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6pPr>
            <a:lvl7pPr marL="2971543"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7pPr>
            <a:lvl8pPr marL="342870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8pPr>
            <a:lvl9pPr marL="3885864" indent="-228580" defTabSz="927020" eaLnBrk="0" fontAlgn="base" hangingPunct="0">
              <a:spcBef>
                <a:spcPct val="0"/>
              </a:spcBef>
              <a:spcAft>
                <a:spcPct val="0"/>
              </a:spcAft>
              <a:defRPr>
                <a:solidFill>
                  <a:srgbClr val="FF0000"/>
                </a:solidFill>
                <a:latin typeface="Arial Rounded MT Bold" panose="020F0704030504030204" pitchFamily="34" charset="0"/>
                <a:cs typeface="Arial" panose="020B0604020202020204" pitchFamily="34" charset="0"/>
              </a:defRPr>
            </a:lvl9pPr>
          </a:lstStyle>
          <a:p>
            <a:fld id="{7D0F88A1-D4A9-409C-924E-57C4A6750450}" type="slidenum">
              <a:rPr lang="en-US" altLang="en-US" smtClean="0">
                <a:solidFill>
                  <a:schemeClr val="tx1"/>
                </a:solidFill>
                <a:latin typeface="Arial" panose="020B0604020202020204" pitchFamily="34" charset="0"/>
              </a:rPr>
              <a:pPr/>
              <a:t>70</a:t>
            </a:fld>
            <a:endParaRPr lang="en-US" altLang="en-US" dirty="0">
              <a:solidFill>
                <a:schemeClr val="tx1"/>
              </a:solidFill>
              <a:latin typeface="Arial" panose="020B0604020202020204" pitchFamily="34" charset="0"/>
            </a:endParaRPr>
          </a:p>
        </p:txBody>
      </p:sp>
      <p:sp>
        <p:nvSpPr>
          <p:cNvPr id="5" name="Footer Placeholder 4"/>
          <p:cNvSpPr>
            <a:spLocks noGrp="1"/>
          </p:cNvSpPr>
          <p:nvPr>
            <p:ph type="ftr" sz="quarter" idx="4"/>
          </p:nvPr>
        </p:nvSpPr>
        <p:spPr>
          <a:xfrm>
            <a:off x="619126" y="8529638"/>
            <a:ext cx="2352675" cy="465137"/>
          </a:xfrm>
          <a:prstGeom prst="rect">
            <a:avLst/>
          </a:prstGeom>
        </p:spPr>
        <p:txBody>
          <a:bodyPr/>
          <a:lstStyle/>
          <a:p>
            <a:pPr>
              <a:defRPr/>
            </a:pPr>
            <a:endParaRPr lang="en-US" dirty="0"/>
          </a:p>
        </p:txBody>
      </p:sp>
    </p:spTree>
    <p:extLst>
      <p:ext uri="{BB962C8B-B14F-4D97-AF65-F5344CB8AC3E}">
        <p14:creationId xmlns:p14="http://schemas.microsoft.com/office/powerpoint/2010/main" xmlns="" val="3034297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71</a:t>
            </a:fld>
            <a:endParaRPr lang="en-US" dirty="0"/>
          </a:p>
        </p:txBody>
      </p:sp>
    </p:spTree>
    <p:extLst>
      <p:ext uri="{BB962C8B-B14F-4D97-AF65-F5344CB8AC3E}">
        <p14:creationId xmlns:p14="http://schemas.microsoft.com/office/powerpoint/2010/main" xmlns="" val="537455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Times New Roman" panose="02020603050405020304" pitchFamily="18" charset="0"/>
              <a:cs typeface="Times New Roman" panose="02020603050405020304"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The Basic Long</a:t>
            </a:r>
            <a:r>
              <a:rPr lang="en-US" baseline="0" dirty="0">
                <a:latin typeface="Times New Roman" panose="02020603050405020304" pitchFamily="18" charset="0"/>
                <a:cs typeface="Times New Roman" panose="02020603050405020304" pitchFamily="18" charset="0"/>
              </a:rPr>
              <a:t> Term Care Course will be suspended after June 2017.  The Surveyor Minimum Qualifications Test (SMQT) will be available until November 1</a:t>
            </a:r>
            <a:r>
              <a:rPr lang="en-US" baseline="30000" dirty="0">
                <a:latin typeface="Times New Roman" panose="02020603050405020304" pitchFamily="18" charset="0"/>
                <a:cs typeface="Times New Roman" panose="02020603050405020304" pitchFamily="18" charset="0"/>
              </a:rPr>
              <a:t>st</a:t>
            </a:r>
            <a:r>
              <a:rPr lang="en-US" baseline="0" dirty="0">
                <a:latin typeface="Times New Roman" panose="02020603050405020304" pitchFamily="18" charset="0"/>
                <a:cs typeface="Times New Roman" panose="02020603050405020304" pitchFamily="18" charset="0"/>
              </a:rPr>
              <a:t>, 2017.  CMS is planning for the new regulations and survey process to be included in the revised SMQT that will be used after January 2018.  </a:t>
            </a:r>
            <a:endParaRPr lang="en-US"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72</a:t>
            </a:fld>
            <a:endParaRPr lang="en-US" dirty="0"/>
          </a:p>
        </p:txBody>
      </p:sp>
    </p:spTree>
    <p:extLst>
      <p:ext uri="{BB962C8B-B14F-4D97-AF65-F5344CB8AC3E}">
        <p14:creationId xmlns:p14="http://schemas.microsoft.com/office/powerpoint/2010/main" xmlns="" val="30827065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CMS</a:t>
            </a:r>
            <a:r>
              <a:rPr lang="en-US" b="0" baseline="0" dirty="0"/>
              <a:t> has identified multiple layers of training that will be required to successfully implement the changes for Phase 2.  CMS plans to implement a training plan that involves consistent staff with defined roles and responsibilities to aide in the consistency of the national implementation.  </a:t>
            </a:r>
            <a:endParaRPr lang="en-US" b="0" baseline="0" dirty="0" smtClean="0"/>
          </a:p>
          <a:p>
            <a:endParaRPr lang="en-US" b="0" baseline="0" dirty="0" smtClean="0"/>
          </a:p>
          <a:p>
            <a:r>
              <a:rPr lang="en-US" b="0" baseline="0" dirty="0" smtClean="0"/>
              <a:t>CMS will also be making available training to providers and the public to ensure that there is consistent information about both the new survey process and revised interpretive guidance.</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73</a:t>
            </a:fld>
            <a:endParaRPr lang="en-US" dirty="0"/>
          </a:p>
        </p:txBody>
      </p:sp>
    </p:spTree>
    <p:extLst>
      <p:ext uri="{BB962C8B-B14F-4D97-AF65-F5344CB8AC3E}">
        <p14:creationId xmlns:p14="http://schemas.microsoft.com/office/powerpoint/2010/main" xmlns="" val="32473372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CMS has developed a specialized</a:t>
            </a:r>
            <a:r>
              <a:rPr lang="en-US" b="0" baseline="0" dirty="0">
                <a:latin typeface="Times New Roman" panose="02020603050405020304" pitchFamily="18" charset="0"/>
                <a:cs typeface="Times New Roman" panose="02020603050405020304" pitchFamily="18" charset="0"/>
              </a:rPr>
              <a:t> training for Regional Office Management  and enforcement staff.  This training is recorded and will be available on demand starting July 3</a:t>
            </a:r>
            <a:r>
              <a:rPr lang="en-US" b="0" baseline="30000" dirty="0">
                <a:latin typeface="Times New Roman" panose="02020603050405020304" pitchFamily="18" charset="0"/>
                <a:cs typeface="Times New Roman" panose="02020603050405020304" pitchFamily="18" charset="0"/>
              </a:rPr>
              <a:t>rd</a:t>
            </a:r>
            <a:r>
              <a:rPr lang="en-US" b="0" baseline="0" dirty="0">
                <a:latin typeface="Times New Roman" panose="02020603050405020304" pitchFamily="18" charset="0"/>
                <a:cs typeface="Times New Roman" panose="02020603050405020304" pitchFamily="18" charset="0"/>
              </a:rPr>
              <a:t> 2017.  </a:t>
            </a:r>
          </a:p>
          <a:p>
            <a:pPr marL="171450"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The training will cover all areas of Phase 2 at the management level.  </a:t>
            </a:r>
            <a:endParaRPr lang="en-US" b="0" dirty="0">
              <a:latin typeface="Times New Roman" panose="02020603050405020304" pitchFamily="18" charset="0"/>
              <a:cs typeface="Times New Roman" panose="02020603050405020304" pitchFamily="18" charset="0"/>
            </a:endParaRPr>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74</a:t>
            </a:fld>
            <a:endParaRPr lang="en-US" dirty="0"/>
          </a:p>
        </p:txBody>
      </p:sp>
    </p:spTree>
    <p:extLst>
      <p:ext uri="{BB962C8B-B14F-4D97-AF65-F5344CB8AC3E}">
        <p14:creationId xmlns:p14="http://schemas.microsoft.com/office/powerpoint/2010/main" xmlns="" val="1055253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webinar</a:t>
            </a:r>
            <a:r>
              <a:rPr lang="en-US" b="0" baseline="0" dirty="0"/>
              <a:t> will be available on demand starting July 3</a:t>
            </a:r>
            <a:r>
              <a:rPr lang="en-US" b="0" baseline="30000" dirty="0"/>
              <a:t>rd</a:t>
            </a:r>
            <a:r>
              <a:rPr lang="en-US" b="0" baseline="0" dirty="0"/>
              <a:t>, 2017</a:t>
            </a:r>
            <a:endParaRPr lang="en-US" b="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75</a:t>
            </a:fld>
            <a:endParaRPr lang="en-US" dirty="0"/>
          </a:p>
        </p:txBody>
      </p:sp>
    </p:spTree>
    <p:extLst>
      <p:ext uri="{BB962C8B-B14F-4D97-AF65-F5344CB8AC3E}">
        <p14:creationId xmlns:p14="http://schemas.microsoft.com/office/powerpoint/2010/main" xmlns="" val="10552531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baseline="0" dirty="0"/>
              <a:t>The Regional Office Ambassador will be the first group of surveyors trained in the changes of Phase 2.  This group of Subject Matter Experts will receive specialized training and defined roles and responsibilities.  </a:t>
            </a:r>
          </a:p>
          <a:p>
            <a:endParaRPr lang="en-US" b="0" baseline="0" dirty="0"/>
          </a:p>
          <a:p>
            <a:r>
              <a:rPr lang="en-US" b="0" baseline="0" dirty="0"/>
              <a:t>One important role will be to assist in the consistent training of the Phase 2 changes with other RO surveyors as well as the state survey agencies within their particular region.  </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76</a:t>
            </a:fld>
            <a:endParaRPr lang="en-US" dirty="0"/>
          </a:p>
        </p:txBody>
      </p:sp>
    </p:spTree>
    <p:extLst>
      <p:ext uri="{BB962C8B-B14F-4D97-AF65-F5344CB8AC3E}">
        <p14:creationId xmlns:p14="http://schemas.microsoft.com/office/powerpoint/2010/main" xmlns="" val="343062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Implement by November 28, 2017</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Providers must be in compliance with Phase 2 regulations</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States will use new computer –based survey process for LTC surveys</a:t>
            </a:r>
          </a:p>
          <a:p>
            <a:pPr marL="171450" indent="-1714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training on new survey process needs to be completed before go live date</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a:t>
            </a:fld>
            <a:endParaRPr lang="en-US" dirty="0"/>
          </a:p>
        </p:txBody>
      </p:sp>
    </p:spTree>
    <p:extLst>
      <p:ext uri="{BB962C8B-B14F-4D97-AF65-F5344CB8AC3E}">
        <p14:creationId xmlns:p14="http://schemas.microsoft.com/office/powerpoint/2010/main" xmlns="" val="15597002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b="0" dirty="0"/>
              <a:t>This specialized training will consist of</a:t>
            </a:r>
            <a:r>
              <a:rPr lang="en-US" b="0" baseline="0" dirty="0"/>
              <a:t> resources, expectations, post implementation communications between central office (CO), other ROs and state survey agencies.  This communication will include routine conference calls to help consistently identify and manage successes and difficulties with the implementation of Phase 2. </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77</a:t>
            </a:fld>
            <a:endParaRPr lang="en-US" dirty="0"/>
          </a:p>
        </p:txBody>
      </p:sp>
    </p:spTree>
    <p:extLst>
      <p:ext uri="{BB962C8B-B14F-4D97-AF65-F5344CB8AC3E}">
        <p14:creationId xmlns:p14="http://schemas.microsoft.com/office/powerpoint/2010/main" xmlns="" val="875977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This training will be conducted in person the week of July 10</a:t>
            </a:r>
            <a:r>
              <a:rPr lang="en-US" sz="1200" b="0" baseline="30000" dirty="0">
                <a:latin typeface="Times New Roman" panose="02020603050405020304" pitchFamily="18" charset="0"/>
                <a:cs typeface="Times New Roman" panose="02020603050405020304" pitchFamily="18" charset="0"/>
              </a:rPr>
              <a:t>th</a:t>
            </a:r>
            <a:r>
              <a:rPr lang="en-US" sz="1200" b="0" dirty="0">
                <a:latin typeface="Times New Roman" panose="02020603050405020304" pitchFamily="18" charset="0"/>
                <a:cs typeface="Times New Roman" panose="02020603050405020304" pitchFamily="18" charset="0"/>
              </a:rPr>
              <a:t>- July 14</a:t>
            </a:r>
            <a:r>
              <a:rPr lang="en-US" sz="1200" b="0" baseline="30000" dirty="0">
                <a:latin typeface="Times New Roman" panose="02020603050405020304" pitchFamily="18" charset="0"/>
                <a:cs typeface="Times New Roman" panose="02020603050405020304" pitchFamily="18" charset="0"/>
              </a:rPr>
              <a:t>th</a:t>
            </a:r>
            <a:r>
              <a:rPr lang="en-US" sz="1200" b="0" dirty="0">
                <a:latin typeface="Times New Roman" panose="02020603050405020304" pitchFamily="18" charset="0"/>
                <a:cs typeface="Times New Roman" panose="02020603050405020304" pitchFamily="18" charset="0"/>
              </a:rPr>
              <a:t>, 2017 </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endParaRPr lang="en-US" sz="1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pPr/>
              <a:t>78</a:t>
            </a:fld>
            <a:endParaRPr lang="en-US" dirty="0"/>
          </a:p>
        </p:txBody>
      </p:sp>
    </p:spTree>
    <p:extLst>
      <p:ext uri="{BB962C8B-B14F-4D97-AF65-F5344CB8AC3E}">
        <p14:creationId xmlns:p14="http://schemas.microsoft.com/office/powerpoint/2010/main" xmlns="" val="10322796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Times New Roman" panose="02020603050405020304" pitchFamily="18" charset="0"/>
                <a:cs typeface="Times New Roman" panose="02020603050405020304" pitchFamily="18" charset="0"/>
              </a:rPr>
              <a:t>The</a:t>
            </a:r>
            <a:r>
              <a:rPr lang="en-US" b="0" baseline="0" dirty="0">
                <a:latin typeface="Times New Roman" panose="02020603050405020304" pitchFamily="18" charset="0"/>
                <a:cs typeface="Times New Roman" panose="02020603050405020304" pitchFamily="18" charset="0"/>
              </a:rPr>
              <a:t> remaining RO surveyors will be the second group to be training in regards to the Phase 2 changes.  The remaining RO surveyors will have the knowledge and resources available to assist and support the RO Ambassadors as each state survey agency is trained and the Phase 2 implementation begins.  This training is structured very similar to that of the state agency surveyor training.  </a:t>
            </a:r>
            <a:endParaRPr lang="en-US" b="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79</a:t>
            </a:fld>
            <a:endParaRPr lang="en-US" dirty="0"/>
          </a:p>
        </p:txBody>
      </p:sp>
    </p:spTree>
    <p:extLst>
      <p:ext uri="{BB962C8B-B14F-4D97-AF65-F5344CB8AC3E}">
        <p14:creationId xmlns:p14="http://schemas.microsoft.com/office/powerpoint/2010/main" xmlns="" val="2444085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Live remote Webinar Training </a:t>
            </a:r>
          </a:p>
          <a:p>
            <a:pPr marL="0" indent="0">
              <a:buNone/>
            </a:pPr>
            <a:r>
              <a:rPr lang="en-US" sz="1200" b="0" dirty="0">
                <a:latin typeface="Times New Roman" panose="02020603050405020304" pitchFamily="18" charset="0"/>
                <a:cs typeface="Times New Roman" panose="02020603050405020304" pitchFamily="18" charset="0"/>
              </a:rPr>
              <a:t>July 17th thru 20th, 2017</a:t>
            </a:r>
          </a:p>
          <a:p>
            <a:pPr marL="0" inden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pPr/>
              <a:t>80</a:t>
            </a:fld>
            <a:endParaRPr lang="en-US" dirty="0"/>
          </a:p>
        </p:txBody>
      </p:sp>
    </p:spTree>
    <p:extLst>
      <p:ext uri="{BB962C8B-B14F-4D97-AF65-F5344CB8AC3E}">
        <p14:creationId xmlns:p14="http://schemas.microsoft.com/office/powerpoint/2010/main" xmlns="" val="3743709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CMS has developed a specialized</a:t>
            </a:r>
            <a:r>
              <a:rPr lang="en-US" b="0" baseline="0" dirty="0">
                <a:latin typeface="Times New Roman" panose="02020603050405020304" pitchFamily="18" charset="0"/>
                <a:cs typeface="Times New Roman" panose="02020603050405020304" pitchFamily="18" charset="0"/>
              </a:rPr>
              <a:t> training for State Survey Agency Management.  This training is recorded and will be available on demand starting July 24</a:t>
            </a:r>
            <a:r>
              <a:rPr lang="en-US" b="0" baseline="30000" dirty="0">
                <a:latin typeface="Times New Roman" panose="02020603050405020304" pitchFamily="18" charset="0"/>
                <a:cs typeface="Times New Roman" panose="02020603050405020304" pitchFamily="18" charset="0"/>
              </a:rPr>
              <a:t>th</a:t>
            </a:r>
            <a:r>
              <a:rPr lang="en-US" b="0" baseline="0" dirty="0">
                <a:latin typeface="Times New Roman" panose="02020603050405020304" pitchFamily="18" charset="0"/>
                <a:cs typeface="Times New Roman" panose="02020603050405020304" pitchFamily="18" charset="0"/>
              </a:rPr>
              <a:t> 2017.  </a:t>
            </a:r>
          </a:p>
          <a:p>
            <a:pPr marL="171450"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The training will cover all areas of Phase 2 at the management level.  </a:t>
            </a:r>
            <a:endParaRPr lang="en-US" b="0"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81</a:t>
            </a:fld>
            <a:endParaRPr lang="en-US" dirty="0"/>
          </a:p>
        </p:txBody>
      </p:sp>
    </p:spTree>
    <p:extLst>
      <p:ext uri="{BB962C8B-B14F-4D97-AF65-F5344CB8AC3E}">
        <p14:creationId xmlns:p14="http://schemas.microsoft.com/office/powerpoint/2010/main" xmlns="" val="18307481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Webinar opens </a:t>
            </a:r>
            <a:br>
              <a:rPr lang="en-US" sz="1200" b="0" dirty="0">
                <a:latin typeface="Times New Roman" panose="02020603050405020304" pitchFamily="18" charset="0"/>
                <a:cs typeface="Times New Roman" panose="02020603050405020304" pitchFamily="18" charset="0"/>
              </a:rPr>
            </a:br>
            <a:r>
              <a:rPr lang="en-US" sz="1200" b="0" dirty="0">
                <a:latin typeface="Times New Roman" panose="02020603050405020304" pitchFamily="18" charset="0"/>
                <a:cs typeface="Times New Roman" panose="02020603050405020304" pitchFamily="18" charset="0"/>
              </a:rPr>
              <a:t>July 24, 2017</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82</a:t>
            </a:fld>
            <a:endParaRPr lang="en-US" dirty="0"/>
          </a:p>
        </p:txBody>
      </p:sp>
    </p:spTree>
    <p:extLst>
      <p:ext uri="{BB962C8B-B14F-4D97-AF65-F5344CB8AC3E}">
        <p14:creationId xmlns:p14="http://schemas.microsoft.com/office/powerpoint/2010/main" xmlns="" val="18307481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Similar</a:t>
            </a:r>
            <a:r>
              <a:rPr lang="en-US" b="0" baseline="0" dirty="0">
                <a:latin typeface="Times New Roman" panose="02020603050405020304" pitchFamily="18" charset="0"/>
                <a:cs typeface="Times New Roman" panose="02020603050405020304" pitchFamily="18" charset="0"/>
              </a:rPr>
              <a:t> to the RO Ambassador training, CMS has identified the need for a State Agency (SA) Trainer to aide in the consistency of the Phase 2 implementation.  There are defined roles and responsibilities for the SA trainer.  These Subject Matter Experts (SME) will received specialized training that will highlight resources and tasks to assist each state in a successful implementation of Phase 2 and the new survey process.   </a:t>
            </a:r>
          </a:p>
          <a:p>
            <a:pPr marL="0" indent="0">
              <a:buFont typeface="Arial" panose="020B0604020202020204" pitchFamily="34" charset="0"/>
              <a:buNone/>
            </a:pPr>
            <a:endParaRPr lang="en-US" b="1"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1" dirty="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83</a:t>
            </a:fld>
            <a:endParaRPr lang="en-US" dirty="0"/>
          </a:p>
        </p:txBody>
      </p:sp>
    </p:spTree>
    <p:extLst>
      <p:ext uri="{BB962C8B-B14F-4D97-AF65-F5344CB8AC3E}">
        <p14:creationId xmlns:p14="http://schemas.microsoft.com/office/powerpoint/2010/main" xmlns="" val="4564179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In-person Training</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East Coast: July 31st- August 3rd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West Coast: August 7th- August 10th</a:t>
            </a:r>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84</a:t>
            </a:fld>
            <a:endParaRPr lang="en-US" dirty="0"/>
          </a:p>
        </p:txBody>
      </p:sp>
    </p:spTree>
    <p:extLst>
      <p:ext uri="{BB962C8B-B14F-4D97-AF65-F5344CB8AC3E}">
        <p14:creationId xmlns:p14="http://schemas.microsoft.com/office/powerpoint/2010/main" xmlns="" val="3995429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The</a:t>
            </a:r>
            <a:r>
              <a:rPr lang="en-US" b="0" baseline="0" dirty="0">
                <a:latin typeface="Times New Roman" panose="02020603050405020304" pitchFamily="18" charset="0"/>
                <a:cs typeface="Times New Roman" panose="02020603050405020304" pitchFamily="18" charset="0"/>
              </a:rPr>
              <a:t> training of more than 4000 surveyors will certainly be our largest group to train on the Phase 2 changes including the New LTC Survey Process.  Each Region has been assigned a date to participate in the training. There will be opportunities for make up trainings at a later date.  </a:t>
            </a:r>
          </a:p>
          <a:p>
            <a:pPr marL="0" indent="0">
              <a:buFont typeface="Arial" panose="020B0604020202020204" pitchFamily="34" charset="0"/>
              <a:buNone/>
            </a:pPr>
            <a:endParaRPr lang="en-US" b="0"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baseline="0" dirty="0">
                <a:latin typeface="Times New Roman" panose="02020603050405020304" pitchFamily="18" charset="0"/>
                <a:cs typeface="Times New Roman" panose="02020603050405020304" pitchFamily="18" charset="0"/>
              </a:rPr>
              <a:t>The training plan developed by SMEs within CMS includes the utilization of those groups of surveyors and instructors that received specialized training.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This</a:t>
            </a:r>
            <a:r>
              <a:rPr lang="en-US" b="0" baseline="0" dirty="0">
                <a:latin typeface="Times New Roman" panose="02020603050405020304" pitchFamily="18" charset="0"/>
                <a:cs typeface="Times New Roman" panose="02020603050405020304" pitchFamily="18" charset="0"/>
              </a:rPr>
              <a:t> training is m</a:t>
            </a:r>
            <a:r>
              <a:rPr lang="en-US" b="0" dirty="0">
                <a:latin typeface="Times New Roman" panose="02020603050405020304" pitchFamily="18" charset="0"/>
                <a:cs typeface="Times New Roman" panose="02020603050405020304" pitchFamily="18" charset="0"/>
              </a:rPr>
              <a:t>andatory for all active surveyors in each state.</a:t>
            </a:r>
            <a:r>
              <a:rPr lang="en-US" b="0" baseline="0" dirty="0">
                <a:latin typeface="Times New Roman" panose="02020603050405020304" pitchFamily="18" charset="0"/>
                <a:cs typeface="Times New Roman" panose="02020603050405020304" pitchFamily="18" charset="0"/>
              </a:rPr>
              <a:t> The training is designed to be </a:t>
            </a:r>
            <a:r>
              <a:rPr lang="en-US" b="0" dirty="0">
                <a:latin typeface="Times New Roman" panose="02020603050405020304" pitchFamily="18" charset="0"/>
                <a:cs typeface="Times New Roman" panose="02020603050405020304" pitchFamily="18" charset="0"/>
              </a:rPr>
              <a:t>computer-based live, remote interactive training.  Each state agency will be contacted</a:t>
            </a:r>
            <a:r>
              <a:rPr lang="en-US" b="0" baseline="0" dirty="0">
                <a:latin typeface="Times New Roman" panose="02020603050405020304" pitchFamily="18" charset="0"/>
                <a:cs typeface="Times New Roman" panose="02020603050405020304" pitchFamily="18" charset="0"/>
              </a:rPr>
              <a:t> well in advanced of their scheduled training date with further details needed for a successful training.  </a:t>
            </a:r>
            <a:r>
              <a:rPr lang="en-US" b="0" dirty="0">
                <a:latin typeface="Times New Roman" panose="02020603050405020304" pitchFamily="18"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85</a:t>
            </a:fld>
            <a:endParaRPr lang="en-US" dirty="0"/>
          </a:p>
        </p:txBody>
      </p:sp>
    </p:spTree>
    <p:extLst>
      <p:ext uri="{BB962C8B-B14F-4D97-AF65-F5344CB8AC3E}">
        <p14:creationId xmlns:p14="http://schemas.microsoft.com/office/powerpoint/2010/main" xmlns="" val="5247400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rgbClr val="FFFFFF"/>
              </a:solidFill>
              <a:effectLst/>
              <a:latin typeface="+mn-lt"/>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RO1 - Boston</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August</a:t>
            </a:r>
            <a:r>
              <a:rPr lang="en-US" sz="1200" b="0" i="0" u="none" strike="noStrike" kern="1200" baseline="0" dirty="0">
                <a:solidFill>
                  <a:srgbClr val="FFFFFF"/>
                </a:solidFill>
                <a:effectLst/>
                <a:latin typeface="+mn-lt"/>
              </a:rPr>
              <a:t> 14th-18th</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FFFFFF"/>
                </a:solidFill>
                <a:effectLst/>
                <a:latin typeface="+mn-lt"/>
              </a:rPr>
              <a:t>Beginning at 9:00 am ET</a:t>
            </a:r>
          </a:p>
          <a:p>
            <a:pPr marL="0" algn="l" rtl="0" eaLnBrk="1" fontAlgn="t" latinLnBrk="0" hangingPunct="1">
              <a:spcBef>
                <a:spcPts val="0"/>
              </a:spcBef>
              <a:spcAft>
                <a:spcPts val="0"/>
              </a:spcAft>
            </a:pPr>
            <a:endParaRPr lang="en-US" sz="1000" b="0" i="0" u="none" strike="noStrike" dirty="0">
              <a:effectLst/>
              <a:latin typeface="Arial"/>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RO2 – NY City</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August</a:t>
            </a:r>
            <a:r>
              <a:rPr lang="en-US" sz="1200" b="0" i="0" u="none" strike="noStrike" kern="1200" baseline="0" dirty="0">
                <a:solidFill>
                  <a:srgbClr val="000000"/>
                </a:solidFill>
                <a:effectLst/>
                <a:latin typeface="+mn-lt"/>
              </a:rPr>
              <a:t> 14th-18th</a:t>
            </a:r>
            <a:endParaRPr lang="en-US" sz="1000" b="0" i="0" u="none" strike="noStrike" dirty="0">
              <a:effectLst/>
              <a:latin typeface="Arial"/>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mn-lt"/>
              </a:rPr>
              <a:t>Beginning at 9:00 am ET</a:t>
            </a:r>
          </a:p>
          <a:p>
            <a:pPr marL="0" algn="l" rtl="0" eaLnBrk="1" fontAlgn="t" latinLnBrk="0" hangingPunct="1">
              <a:spcBef>
                <a:spcPts val="0"/>
              </a:spcBef>
              <a:spcAft>
                <a:spcPts val="0"/>
              </a:spcAft>
            </a:pPr>
            <a:endParaRPr lang="en-US" sz="1200" b="0" i="0" u="none" strike="noStrike" kern="1200" dirty="0">
              <a:solidFill>
                <a:srgbClr val="000000"/>
              </a:solidFill>
              <a:effectLst/>
              <a:latin typeface="+mn-lt"/>
            </a:endParaRPr>
          </a:p>
          <a:p>
            <a:pPr marL="0" algn="l" rtl="0" eaLnBrk="1" fontAlgn="t" latinLnBrk="0" hangingPunct="1">
              <a:spcBef>
                <a:spcPts val="0"/>
              </a:spcBef>
              <a:spcAft>
                <a:spcPts val="0"/>
              </a:spcAft>
            </a:pPr>
            <a:endParaRPr lang="en-US" sz="1000" b="0" i="0" u="none" strike="noStrike" dirty="0">
              <a:effectLst/>
              <a:latin typeface="Arial"/>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86</a:t>
            </a:fld>
            <a:endParaRPr lang="en-US" dirty="0"/>
          </a:p>
        </p:txBody>
      </p:sp>
    </p:spTree>
    <p:extLst>
      <p:ext uri="{BB962C8B-B14F-4D97-AF65-F5344CB8AC3E}">
        <p14:creationId xmlns:p14="http://schemas.microsoft.com/office/powerpoint/2010/main" xmlns="" val="213176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Phase 2 will include:</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Behavioral Health Services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Assurance and Performance Improvements (QAPI Plan Only)</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Infection Control and Antibiotic Stewardship</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Physical Environment – smoking policies</a:t>
            </a:r>
          </a:p>
          <a:p>
            <a:endParaRPr lang="en-US" b="1" dirty="0"/>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a:t>
            </a:fld>
            <a:endParaRPr lang="en-US" dirty="0"/>
          </a:p>
        </p:txBody>
      </p:sp>
    </p:spTree>
    <p:extLst>
      <p:ext uri="{BB962C8B-B14F-4D97-AF65-F5344CB8AC3E}">
        <p14:creationId xmlns:p14="http://schemas.microsoft.com/office/powerpoint/2010/main" xmlns="" val="25707631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RO3 - Philadelphia</a:t>
            </a:r>
          </a:p>
          <a:p>
            <a:pPr rtl="0" eaLnBrk="1" fontAlgn="t" latinLnBrk="0" hangingPunct="1"/>
            <a:r>
              <a:rPr lang="en-US" sz="1200" b="0" i="0" u="none" strike="noStrike" kern="1200" dirty="0">
                <a:solidFill>
                  <a:schemeClr val="tx1"/>
                </a:solidFill>
                <a:effectLst/>
                <a:latin typeface="+mn-lt"/>
                <a:ea typeface="+mn-ea"/>
                <a:cs typeface="+mn-cs"/>
              </a:rPr>
              <a:t>August</a:t>
            </a:r>
            <a:r>
              <a:rPr lang="en-US" sz="1200" b="0" i="0" u="none" strike="noStrike" kern="1200" baseline="0" dirty="0">
                <a:solidFill>
                  <a:schemeClr val="tx1"/>
                </a:solidFill>
                <a:effectLst/>
                <a:latin typeface="+mn-lt"/>
                <a:ea typeface="+mn-ea"/>
                <a:cs typeface="+mn-cs"/>
              </a:rPr>
              <a:t> 21st-24th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9:00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RO4 - Atlanta</a:t>
            </a:r>
          </a:p>
          <a:p>
            <a:pPr rtl="0" eaLnBrk="1" fontAlgn="t" latinLnBrk="0" hangingPunct="1"/>
            <a:r>
              <a:rPr lang="en-US" sz="1200" b="0" i="0" u="none" strike="noStrike" kern="1200" dirty="0">
                <a:solidFill>
                  <a:schemeClr val="tx1"/>
                </a:solidFill>
                <a:effectLst/>
                <a:latin typeface="+mn-lt"/>
                <a:ea typeface="+mn-ea"/>
                <a:cs typeface="+mn-cs"/>
              </a:rPr>
              <a:t>August</a:t>
            </a:r>
            <a:r>
              <a:rPr lang="en-US" sz="1200" b="0" i="0" u="none" strike="noStrike" kern="1200" baseline="0" dirty="0">
                <a:solidFill>
                  <a:schemeClr val="tx1"/>
                </a:solidFill>
                <a:effectLst/>
                <a:latin typeface="+mn-lt"/>
                <a:ea typeface="+mn-ea"/>
                <a:cs typeface="+mn-cs"/>
              </a:rPr>
              <a:t> 28th-31st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9:00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87</a:t>
            </a:fld>
            <a:endParaRPr lang="en-US" dirty="0"/>
          </a:p>
        </p:txBody>
      </p:sp>
    </p:spTree>
    <p:extLst>
      <p:ext uri="{BB962C8B-B14F-4D97-AF65-F5344CB8AC3E}">
        <p14:creationId xmlns:p14="http://schemas.microsoft.com/office/powerpoint/2010/main" xmlns="" val="21317686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RO5 - Chicago</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5th-8th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RO6 - Dallas</a:t>
            </a:r>
          </a:p>
          <a:p>
            <a:pPr rtl="0" eaLnBrk="1" fontAlgn="t" latinLnBrk="0" hangingPunct="1"/>
            <a:r>
              <a:rPr lang="en-US" sz="1200" b="0" i="0" u="none" strike="noStrike" kern="1200" baseline="0" dirty="0">
                <a:solidFill>
                  <a:schemeClr val="tx1"/>
                </a:solidFill>
                <a:effectLst/>
                <a:latin typeface="+mn-lt"/>
                <a:ea typeface="+mn-ea"/>
                <a:cs typeface="+mn-cs"/>
              </a:rPr>
              <a:t>Oct 2nd-5th</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10:00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88</a:t>
            </a:fld>
            <a:endParaRPr lang="en-US" dirty="0"/>
          </a:p>
        </p:txBody>
      </p:sp>
    </p:spTree>
    <p:extLst>
      <p:ext uri="{BB962C8B-B14F-4D97-AF65-F5344CB8AC3E}">
        <p14:creationId xmlns:p14="http://schemas.microsoft.com/office/powerpoint/2010/main" xmlns="" val="21317686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RO7 – Kansas City</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RO8 - Denver</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89</a:t>
            </a:fld>
            <a:endParaRPr lang="en-US" dirty="0"/>
          </a:p>
        </p:txBody>
      </p:sp>
    </p:spTree>
    <p:extLst>
      <p:ext uri="{BB962C8B-B14F-4D97-AF65-F5344CB8AC3E}">
        <p14:creationId xmlns:p14="http://schemas.microsoft.com/office/powerpoint/2010/main" xmlns="" val="21317686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RO7 – San Francisco</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pPr rtl="0" eaLnBrk="1" fontAlgn="t"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States within Regional Office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RO8 - Seattle</a:t>
            </a:r>
          </a:p>
          <a:p>
            <a:pPr rtl="0" eaLnBrk="1" fontAlgn="t" latinLnBrk="0" hangingPunct="1"/>
            <a:r>
              <a:rPr lang="en-US" sz="1200" b="0" i="0" u="none" strike="noStrike" kern="1200" dirty="0">
                <a:solidFill>
                  <a:schemeClr val="tx1"/>
                </a:solidFill>
                <a:effectLst/>
                <a:latin typeface="+mn-lt"/>
                <a:ea typeface="+mn-ea"/>
                <a:cs typeface="+mn-cs"/>
              </a:rPr>
              <a:t>Sept </a:t>
            </a:r>
            <a:r>
              <a:rPr lang="en-US" sz="1200" b="0" i="0" u="none" strike="noStrike" kern="1200" baseline="0" dirty="0">
                <a:solidFill>
                  <a:schemeClr val="tx1"/>
                </a:solidFill>
                <a:effectLst/>
                <a:latin typeface="+mn-lt"/>
                <a:ea typeface="+mn-ea"/>
                <a:cs typeface="+mn-cs"/>
              </a:rPr>
              <a:t>18th-21st</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11:00 am ET</a:t>
            </a: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90</a:t>
            </a:fld>
            <a:endParaRPr lang="en-US" dirty="0"/>
          </a:p>
        </p:txBody>
      </p:sp>
    </p:spTree>
    <p:extLst>
      <p:ext uri="{BB962C8B-B14F-4D97-AF65-F5344CB8AC3E}">
        <p14:creationId xmlns:p14="http://schemas.microsoft.com/office/powerpoint/2010/main" xmlns="" val="21317686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sz="1200" b="0" dirty="0">
                <a:latin typeface="Times New Roman" panose="02020603050405020304" pitchFamily="18" charset="0"/>
                <a:cs typeface="Times New Roman" panose="02020603050405020304" pitchFamily="18" charset="0"/>
              </a:rPr>
              <a:t>Regional Office and State Agency Training Makeup Dates:</a:t>
            </a:r>
          </a:p>
          <a:p>
            <a:pPr marL="0" indent="0">
              <a:buNone/>
            </a:pPr>
            <a:endParaRPr lang="en-US" sz="1200" b="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sz="1200" b="0" dirty="0">
                <a:latin typeface="Times New Roman" panose="02020603050405020304" pitchFamily="18" charset="0"/>
                <a:cs typeface="Times New Roman" panose="02020603050405020304" pitchFamily="18" charset="0"/>
              </a:rPr>
              <a:t>Oct. 10th – 13th </a:t>
            </a:r>
          </a:p>
          <a:p>
            <a:pPr marL="228600" indent="-228600">
              <a:buFont typeface="+mj-lt"/>
              <a:buAutoNum type="arabicPeriod"/>
            </a:pPr>
            <a:r>
              <a:rPr lang="en-US" sz="1200" b="0" dirty="0">
                <a:latin typeface="Times New Roman" panose="02020603050405020304" pitchFamily="18" charset="0"/>
                <a:cs typeface="Times New Roman" panose="02020603050405020304" pitchFamily="18" charset="0"/>
              </a:rPr>
              <a:t>Oct. 16th – 19</a:t>
            </a:r>
            <a:r>
              <a:rPr lang="en-US" sz="1200" b="0" baseline="30000" dirty="0">
                <a:latin typeface="Times New Roman" panose="02020603050405020304" pitchFamily="18" charset="0"/>
                <a:cs typeface="Times New Roman" panose="02020603050405020304" pitchFamily="18" charset="0"/>
              </a:rPr>
              <a:t>th</a:t>
            </a:r>
            <a:endParaRPr lang="en-US" sz="1200" b="0" dirty="0">
              <a:latin typeface="Times New Roman" panose="02020603050405020304" pitchFamily="18" charset="0"/>
              <a:cs typeface="Times New Roman" panose="02020603050405020304" pitchFamily="18" charset="0"/>
            </a:endParaRPr>
          </a:p>
          <a:p>
            <a:endParaRPr lang="en-US" sz="1200" b="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Time: TBD </a:t>
            </a:r>
          </a:p>
          <a:p>
            <a:r>
              <a:rPr lang="en-US" sz="1200" b="0" dirty="0">
                <a:latin typeface="Times New Roman" panose="02020603050405020304" pitchFamily="18" charset="0"/>
                <a:cs typeface="Times New Roman" panose="02020603050405020304" pitchFamily="18" charset="0"/>
              </a:rPr>
              <a:t>There will be limited seating</a:t>
            </a:r>
          </a:p>
          <a:p>
            <a:r>
              <a:rPr lang="en-US" sz="1200" b="0" dirty="0">
                <a:latin typeface="Times New Roman" panose="02020603050405020304" pitchFamily="18" charset="0"/>
                <a:cs typeface="Times New Roman" panose="02020603050405020304" pitchFamily="18" charset="0"/>
              </a:rPr>
              <a:t>By prior approval</a:t>
            </a:r>
          </a:p>
        </p:txBody>
      </p:sp>
      <p:sp>
        <p:nvSpPr>
          <p:cNvPr id="4" name="Slide Number Placeholder 3"/>
          <p:cNvSpPr>
            <a:spLocks noGrp="1"/>
          </p:cNvSpPr>
          <p:nvPr>
            <p:ph type="sldNum" sz="quarter" idx="10"/>
          </p:nvPr>
        </p:nvSpPr>
        <p:spPr/>
        <p:txBody>
          <a:bodyPr/>
          <a:lstStyle/>
          <a:p>
            <a:fld id="{0A8B334D-7D22-40EA-872A-2F9CE59553AD}" type="slidenum">
              <a:rPr lang="en-US" smtClean="0"/>
              <a:pPr/>
              <a:t>91</a:t>
            </a:fld>
            <a:endParaRPr lang="en-US" dirty="0"/>
          </a:p>
        </p:txBody>
      </p:sp>
    </p:spTree>
    <p:extLst>
      <p:ext uri="{BB962C8B-B14F-4D97-AF65-F5344CB8AC3E}">
        <p14:creationId xmlns:p14="http://schemas.microsoft.com/office/powerpoint/2010/main" xmlns="" val="21317686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a:t>
            </a:r>
            <a:r>
              <a:rPr lang="en-US" baseline="0" dirty="0" smtClean="0"/>
              <a:t> </a:t>
            </a:r>
            <a:r>
              <a:rPr lang="en-US" dirty="0" smtClean="0"/>
              <a:t>will also be</a:t>
            </a:r>
            <a:r>
              <a:rPr lang="en-US" baseline="0" dirty="0" smtClean="0"/>
              <a:t> having National Calls for providers and the public.  We will also make several other trainings available to providers and the public, including efforts such as: </a:t>
            </a:r>
          </a:p>
          <a:p>
            <a:pPr marL="171450" indent="-171450">
              <a:buFont typeface="Arial" panose="020B0604020202020204" pitchFamily="34" charset="0"/>
              <a:buChar char="•"/>
            </a:pPr>
            <a:r>
              <a:rPr lang="en-US" baseline="0" dirty="0" smtClean="0"/>
              <a:t>Access to the on demand webinars for the CMS Regional Offices and State Agency management, </a:t>
            </a:r>
          </a:p>
          <a:p>
            <a:pPr marL="171450" indent="-171450">
              <a:buFont typeface="Arial" panose="020B0604020202020204" pitchFamily="34" charset="0"/>
              <a:buChar char="•"/>
            </a:pPr>
            <a:r>
              <a:rPr lang="en-US" baseline="0" dirty="0" smtClean="0"/>
              <a:t>Videos that highlight key components of the interpretive guidance, and </a:t>
            </a:r>
          </a:p>
          <a:p>
            <a:pPr marL="171450" indent="-171450">
              <a:buFont typeface="Arial" panose="020B0604020202020204" pitchFamily="34" charset="0"/>
              <a:buChar char="•"/>
            </a:pPr>
            <a:r>
              <a:rPr lang="en-US" baseline="0" dirty="0" smtClean="0"/>
              <a:t>Training Tools that will provide copies of the materials to be completed by the facility during the survey, survey forms, and copies of the critical element Pathway.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8B334D-7D22-40EA-872A-2F9CE59553AD}" type="slidenum">
              <a:rPr lang="en-US" smtClean="0"/>
              <a:pPr/>
              <a:t>93</a:t>
            </a:fld>
            <a:endParaRPr lang="en-US" dirty="0"/>
          </a:p>
        </p:txBody>
      </p:sp>
    </p:spTree>
    <p:extLst>
      <p:ext uri="{BB962C8B-B14F-4D97-AF65-F5344CB8AC3E}">
        <p14:creationId xmlns:p14="http://schemas.microsoft.com/office/powerpoint/2010/main" xmlns="" val="17598078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94</a:t>
            </a:fld>
            <a:endParaRPr lang="en-US" dirty="0"/>
          </a:p>
        </p:txBody>
      </p:sp>
    </p:spTree>
    <p:extLst>
      <p:ext uri="{BB962C8B-B14F-4D97-AF65-F5344CB8AC3E}">
        <p14:creationId xmlns:p14="http://schemas.microsoft.com/office/powerpoint/2010/main" xmlns="" val="32099530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Now is the time to prepare for the</a:t>
            </a:r>
            <a:r>
              <a:rPr lang="en-US" b="0" baseline="0" dirty="0">
                <a:latin typeface="Times New Roman" panose="02020603050405020304" pitchFamily="18" charset="0"/>
                <a:cs typeface="Times New Roman" panose="02020603050405020304" pitchFamily="18" charset="0"/>
              </a:rPr>
              <a:t> training and implementation of Phase 2!   Mark your calendars and start planning today!  </a:t>
            </a:r>
          </a:p>
          <a:p>
            <a:pPr marL="0" indent="0">
              <a:buFont typeface="Arial" panose="020B0604020202020204" pitchFamily="34" charset="0"/>
              <a:buNone/>
            </a:pPr>
            <a:endParaRPr lang="en-US" b="0" baseline="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Spread the word about changes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Know the implementation </a:t>
            </a:r>
            <a:r>
              <a:rPr lang="en-US" b="0" dirty="0" smtClean="0">
                <a:latin typeface="Times New Roman" panose="02020603050405020304" pitchFamily="18" charset="0"/>
                <a:cs typeface="Times New Roman" panose="02020603050405020304" pitchFamily="18" charset="0"/>
              </a:rPr>
              <a:t>dates</a:t>
            </a:r>
          </a:p>
          <a:p>
            <a:pPr marL="228600" indent="-228600">
              <a:buFont typeface="+mj-lt"/>
              <a:buAutoNum type="arabicPeriod"/>
            </a:pPr>
            <a:r>
              <a:rPr lang="en-US" b="0" dirty="0" smtClean="0">
                <a:latin typeface="Times New Roman" panose="02020603050405020304" pitchFamily="18" charset="0"/>
                <a:cs typeface="Times New Roman" panose="02020603050405020304" pitchFamily="18" charset="0"/>
              </a:rPr>
              <a:t>Have a state plan for readiness and implementation.</a:t>
            </a:r>
            <a:endParaRPr lang="en-US" b="0" dirty="0">
              <a:latin typeface="Times New Roman" panose="02020603050405020304" pitchFamily="18" charset="0"/>
              <a:cs typeface="Times New Roman" panose="02020603050405020304" pitchFamily="18" charset="0"/>
            </a:endParaRP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Budget for increased training needs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Review hardware requirements and options</a:t>
            </a:r>
          </a:p>
          <a:p>
            <a:pPr marL="228600" indent="-228600">
              <a:buFont typeface="+mj-lt"/>
              <a:buAutoNum type="arabicPeriod"/>
            </a:pPr>
            <a:r>
              <a:rPr lang="en-US" b="0" dirty="0">
                <a:latin typeface="Times New Roman" panose="02020603050405020304" pitchFamily="18" charset="0"/>
                <a:cs typeface="Times New Roman" panose="02020603050405020304" pitchFamily="18" charset="0"/>
              </a:rPr>
              <a:t>Know your state training dates</a:t>
            </a:r>
          </a:p>
          <a:p>
            <a:pPr marL="228600" indent="-228600">
              <a:buFont typeface="+mj-lt"/>
              <a:buAutoNum type="arabicPeriod"/>
            </a:pPr>
            <a:endParaRPr lang="en-US" b="1"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95</a:t>
            </a:fld>
            <a:endParaRPr lang="en-US" dirty="0"/>
          </a:p>
        </p:txBody>
      </p:sp>
    </p:spTree>
    <p:extLst>
      <p:ext uri="{BB962C8B-B14F-4D97-AF65-F5344CB8AC3E}">
        <p14:creationId xmlns:p14="http://schemas.microsoft.com/office/powerpoint/2010/main" xmlns="" val="1137239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As</a:t>
            </a:r>
            <a:r>
              <a:rPr lang="en-US" b="0" baseline="0" dirty="0">
                <a:latin typeface="Times New Roman" panose="02020603050405020304" pitchFamily="18" charset="0"/>
                <a:cs typeface="Times New Roman" panose="02020603050405020304" pitchFamily="18" charset="0"/>
              </a:rPr>
              <a:t> part of your survey agency preparation for the training and implementation of  Phase 2 you should carefully review the level of technical support available to field staff (surveyors).  You should also assess the level of computer skills within the survey agency. Now is the time to start that generalized computer based training!  </a:t>
            </a: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While</a:t>
            </a:r>
            <a:r>
              <a:rPr lang="en-US" b="0" baseline="0" dirty="0">
                <a:latin typeface="Times New Roman" panose="02020603050405020304" pitchFamily="18" charset="0"/>
                <a:cs typeface="Times New Roman" panose="02020603050405020304" pitchFamily="18" charset="0"/>
              </a:rPr>
              <a:t> not mandatory, onsite IT support could be very helpful during training and initial implementation.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A8B334D-7D22-40EA-872A-2F9CE59553AD}" type="slidenum">
              <a:rPr lang="en-US" smtClean="0"/>
              <a:pPr/>
              <a:t>96</a:t>
            </a:fld>
            <a:endParaRPr lang="en-US" dirty="0"/>
          </a:p>
        </p:txBody>
      </p:sp>
    </p:spTree>
    <p:extLst>
      <p:ext uri="{BB962C8B-B14F-4D97-AF65-F5344CB8AC3E}">
        <p14:creationId xmlns:p14="http://schemas.microsoft.com/office/powerpoint/2010/main" xmlns="" val="392101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latin typeface="Times New Roman" panose="02020603050405020304" pitchFamily="18" charset="0"/>
                <a:cs typeface="Times New Roman" panose="02020603050405020304" pitchFamily="18" charset="0"/>
              </a:rPr>
              <a:t>CMS is planning for a national implementation of the all areas</a:t>
            </a:r>
            <a:r>
              <a:rPr lang="en-US" b="0" baseline="0" dirty="0">
                <a:latin typeface="Times New Roman" panose="02020603050405020304" pitchFamily="18" charset="0"/>
                <a:cs typeface="Times New Roman" panose="02020603050405020304" pitchFamily="18" charset="0"/>
              </a:rPr>
              <a:t> of Phase 2 for November 28</a:t>
            </a:r>
            <a:r>
              <a:rPr lang="en-US" b="0" baseline="30000" dirty="0">
                <a:latin typeface="Times New Roman" panose="02020603050405020304" pitchFamily="18" charset="0"/>
                <a:cs typeface="Times New Roman" panose="02020603050405020304" pitchFamily="18" charset="0"/>
              </a:rPr>
              <a:t>th</a:t>
            </a:r>
            <a:r>
              <a:rPr lang="en-US" b="0" baseline="0" dirty="0">
                <a:latin typeface="Times New Roman" panose="02020603050405020304" pitchFamily="18" charset="0"/>
                <a:cs typeface="Times New Roman" panose="02020603050405020304" pitchFamily="18" charset="0"/>
              </a:rPr>
              <a:t>, 2017.  </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New LTC survey process</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New Regulations</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Revised Interpretive Guidance</a:t>
            </a:r>
          </a:p>
          <a:p>
            <a:pPr marL="228600" indent="-228600">
              <a:buFont typeface="+mj-lt"/>
              <a:buAutoNum type="arabicPeriod"/>
            </a:pPr>
            <a:r>
              <a:rPr lang="en-US" b="0" baseline="0" dirty="0">
                <a:latin typeface="Times New Roman" panose="02020603050405020304" pitchFamily="18" charset="0"/>
                <a:cs typeface="Times New Roman" panose="02020603050405020304" pitchFamily="18" charset="0"/>
              </a:rPr>
              <a:t>Renumbering of F tags</a:t>
            </a:r>
          </a:p>
          <a:p>
            <a:pPr marL="228600" indent="-228600">
              <a:buFont typeface="+mj-lt"/>
              <a:buAutoNum type="arabicPeriod"/>
            </a:pPr>
            <a:endParaRPr lang="en-US" b="0" baseline="0" dirty="0">
              <a:latin typeface="Times New Roman" panose="02020603050405020304" pitchFamily="18" charset="0"/>
              <a:cs typeface="Times New Roman" panose="02020603050405020304" pitchFamily="18" charset="0"/>
            </a:endParaRPr>
          </a:p>
          <a:p>
            <a:pPr marL="0" indent="0">
              <a:buFont typeface="+mj-lt"/>
              <a:buNone/>
            </a:pPr>
            <a:r>
              <a:rPr lang="en-US" b="0" baseline="0" dirty="0">
                <a:latin typeface="Times New Roman" panose="02020603050405020304" pitchFamily="18" charset="0"/>
                <a:cs typeface="Times New Roman" panose="02020603050405020304" pitchFamily="18" charset="0"/>
              </a:rPr>
              <a:t>New CMS approved training material will be made available to survey agencies. In an effort to strive towards a successful implementation CMS will continue to communicate and work with AHFSA.  </a:t>
            </a:r>
            <a:endParaRPr lang="en-US" b="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97</a:t>
            </a:fld>
            <a:endParaRPr lang="en-US" dirty="0"/>
          </a:p>
        </p:txBody>
      </p:sp>
    </p:spTree>
    <p:extLst>
      <p:ext uri="{BB962C8B-B14F-4D97-AF65-F5344CB8AC3E}">
        <p14:creationId xmlns:p14="http://schemas.microsoft.com/office/powerpoint/2010/main" xmlns="" val="67119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Phase 2 will include, but is not limited to: </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Resident Rights and Facility Responsibilities – Required Contact Information</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Freedom from abuse, neglect, and exploitation – 1150B Requirements (reporting reasonable suspicion of a crime) See S&amp;C 11-30</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Memo -Reporting Reasonable Suspicion of a Crime</a:t>
            </a:r>
          </a:p>
          <a:p>
            <a:pPr marL="171450" lvl="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Admission, transfer, and discharge rights – Transfer/Discharge Documentation</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a:t>
            </a:fld>
            <a:endParaRPr lang="en-US" dirty="0"/>
          </a:p>
        </p:txBody>
      </p:sp>
    </p:spTree>
    <p:extLst>
      <p:ext uri="{BB962C8B-B14F-4D97-AF65-F5344CB8AC3E}">
        <p14:creationId xmlns:p14="http://schemas.microsoft.com/office/powerpoint/2010/main" xmlns="" val="8762093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b="0" dirty="0">
                <a:latin typeface="Times New Roman" panose="02020603050405020304" pitchFamily="18" charset="0"/>
                <a:cs typeface="Times New Roman" panose="02020603050405020304" pitchFamily="18" charset="0"/>
              </a:rPr>
              <a:t>Now is the time</a:t>
            </a:r>
            <a:r>
              <a:rPr lang="en-US" b="0" baseline="0" dirty="0">
                <a:latin typeface="Times New Roman" panose="02020603050405020304" pitchFamily="18" charset="0"/>
                <a:cs typeface="Times New Roman" panose="02020603050405020304" pitchFamily="18" charset="0"/>
              </a:rPr>
              <a:t> to identify those key roles within your survey agency to ensure a successful implementation of Phase 2.  </a:t>
            </a:r>
            <a:endParaRPr lang="en-US" b="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a:p>
            <a:pPr marL="0" indent="0">
              <a:buNone/>
            </a:pPr>
            <a:r>
              <a:rPr lang="en-US" b="0" dirty="0">
                <a:latin typeface="Times New Roman" panose="02020603050405020304" pitchFamily="18" charset="0"/>
                <a:cs typeface="Times New Roman" panose="02020603050405020304" pitchFamily="18" charset="0"/>
              </a:rPr>
              <a:t>Identify:</a:t>
            </a: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Leadership roles within your State</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Identify</a:t>
            </a:r>
            <a:r>
              <a:rPr lang="en-US" b="0" baseline="0" dirty="0">
                <a:latin typeface="Times New Roman" panose="02020603050405020304" pitchFamily="18" charset="0"/>
                <a:cs typeface="Times New Roman" panose="02020603050405020304" pitchFamily="18" charset="0"/>
              </a:rPr>
              <a:t> subject matter experts and meet on routine basis</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Point of communication between RO/SA/CO</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Identify</a:t>
            </a:r>
            <a:r>
              <a:rPr lang="en-US" b="0" baseline="0" dirty="0">
                <a:latin typeface="Times New Roman" panose="02020603050405020304" pitchFamily="18" charset="0"/>
                <a:cs typeface="Times New Roman" panose="02020603050405020304" pitchFamily="18" charset="0"/>
              </a:rPr>
              <a:t> staff that will be responsible to receive and provide important information as it develops in regards the implementation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Training needs within your State</a:t>
            </a:r>
          </a:p>
          <a:p>
            <a:pPr marL="628650" lvl="1"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It is very likely the training needs of your survey agency will</a:t>
            </a:r>
            <a:r>
              <a:rPr lang="en-US" b="0" baseline="0" dirty="0">
                <a:latin typeface="Times New Roman" panose="02020603050405020304" pitchFamily="18" charset="0"/>
                <a:cs typeface="Times New Roman" panose="02020603050405020304" pitchFamily="18" charset="0"/>
              </a:rPr>
              <a:t> change.  Now is the time to assess and make those changes.  </a:t>
            </a:r>
            <a:endParaRPr lang="en-US" b="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Policy creation for State-specific areas to ensure the safety</a:t>
            </a:r>
            <a:r>
              <a:rPr lang="en-US" b="0" baseline="0" dirty="0">
                <a:latin typeface="Times New Roman" panose="02020603050405020304" pitchFamily="18" charset="0"/>
                <a:cs typeface="Times New Roman" panose="02020603050405020304" pitchFamily="18" charset="0"/>
              </a:rPr>
              <a:t> of surveyors and security of computer</a:t>
            </a:r>
          </a:p>
          <a:p>
            <a:pPr marL="628650" lvl="1" indent="-171450">
              <a:buFont typeface="Arial" panose="020B0604020202020204" pitchFamily="34" charset="0"/>
              <a:buChar char="•"/>
            </a:pPr>
            <a:r>
              <a:rPr lang="en-US" b="0" baseline="0" dirty="0">
                <a:latin typeface="Times New Roman" panose="02020603050405020304" pitchFamily="18" charset="0"/>
                <a:cs typeface="Times New Roman" panose="02020603050405020304" pitchFamily="18" charset="0"/>
              </a:rPr>
              <a:t>If your survey agency does not routinely care hardware in the field (i.e., laptops/tablets) you may want to look at the current policy to ensure the safety of sensitive personal information of staff and our beneficiaries</a:t>
            </a:r>
            <a:endParaRPr lang="en-US" b="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98</a:t>
            </a:fld>
            <a:endParaRPr lang="en-US" dirty="0"/>
          </a:p>
        </p:txBody>
      </p:sp>
    </p:spTree>
    <p:extLst>
      <p:ext uri="{BB962C8B-B14F-4D97-AF65-F5344CB8AC3E}">
        <p14:creationId xmlns:p14="http://schemas.microsoft.com/office/powerpoint/2010/main" xmlns="" val="23229515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Communication and Collaboration are Key!</a:t>
            </a:r>
            <a:endParaRPr lang="en-US"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99</a:t>
            </a:fld>
            <a:endParaRPr lang="en-US" dirty="0"/>
          </a:p>
        </p:txBody>
      </p:sp>
    </p:spTree>
    <p:extLst>
      <p:ext uri="{BB962C8B-B14F-4D97-AF65-F5344CB8AC3E}">
        <p14:creationId xmlns:p14="http://schemas.microsoft.com/office/powerpoint/2010/main" xmlns="" val="1808654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Submit all questions about the new survey process to</a:t>
            </a:r>
          </a:p>
          <a:p>
            <a:pPr marL="0" indent="0">
              <a:spcAft>
                <a:spcPts val="4800"/>
              </a:spcAft>
              <a:buNone/>
            </a:pPr>
            <a:r>
              <a:rPr lang="en-US" dirty="0">
                <a:latin typeface="Times New Roman" panose="02020603050405020304" pitchFamily="18" charset="0"/>
                <a:cs typeface="Times New Roman" panose="02020603050405020304" pitchFamily="18" charset="0"/>
              </a:rPr>
              <a:t>NH Survey Development mailbox:</a:t>
            </a:r>
          </a:p>
          <a:p>
            <a:pPr marL="0" indent="0">
              <a:buNone/>
            </a:pPr>
            <a:r>
              <a:rPr lang="en-US" sz="1800" dirty="0">
                <a:latin typeface="Times New Roman" panose="02020603050405020304" pitchFamily="18" charset="0"/>
                <a:cs typeface="Times New Roman" panose="02020603050405020304" pitchFamily="18" charset="0"/>
                <a:hlinkClick r:id="rId3" tooltip="NHSurveyDevelopment@cms.hhs.gov"/>
              </a:rPr>
              <a:t>NHSurveyDevelopment@cms.hhs.gov</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Information on the survey process and implementation</a:t>
            </a:r>
            <a:r>
              <a:rPr lang="en-US" sz="2000" baseline="0" dirty="0" smtClean="0">
                <a:latin typeface="Times New Roman" panose="02020603050405020304" pitchFamily="18" charset="0"/>
                <a:cs typeface="Times New Roman" panose="02020603050405020304" pitchFamily="18" charset="0"/>
              </a:rPr>
              <a:t> can be found on the CMS website at </a:t>
            </a:r>
            <a:endParaRPr lang="en-US" sz="20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hlinkClick r:id="rId4"/>
              </a:rPr>
              <a:t>https://www.cms.gov/Medicare/Provider-Enrollment-and-Certification/GuidanceforLawsAndRegulations/Nursing-Homes.html</a:t>
            </a:r>
            <a:r>
              <a:rPr lang="en-US" sz="1200" b="1"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0A8B334D-7D22-40EA-872A-2F9CE59553AD}" type="slidenum">
              <a:rPr lang="en-US" smtClean="0"/>
              <a:pPr/>
              <a:t>100</a:t>
            </a:fld>
            <a:endParaRPr lang="en-US" dirty="0"/>
          </a:p>
        </p:txBody>
      </p:sp>
    </p:spTree>
    <p:extLst>
      <p:ext uri="{BB962C8B-B14F-4D97-AF65-F5344CB8AC3E}">
        <p14:creationId xmlns:p14="http://schemas.microsoft.com/office/powerpoint/2010/main" xmlns="" val="1536147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 y="2527888"/>
            <a:ext cx="5504379" cy="4330112"/>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xmlns="" val="26071770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xmlns="" val="0"/>
              </a:ext>
            </a:extLst>
          </a:blip>
          <a:srcRect l="5688"/>
          <a:stretch>
            <a:fillRect/>
          </a:stretch>
        </p:blipFill>
        <p:spPr>
          <a:xfrm>
            <a:off x="19469" y="2963450"/>
            <a:ext cx="7060575"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0" name="TextBox 9"/>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1942082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932" y="2438400"/>
            <a:ext cx="8839201"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673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267200"/>
            <a:ext cx="4673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071770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978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6604000" y="4191000"/>
            <a:ext cx="4978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6645171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20" y="2514600"/>
            <a:ext cx="7487920" cy="4343400"/>
          </a:xfrm>
          <a:prstGeom prst="rect">
            <a:avLst/>
          </a:prstGeom>
          <a:ln>
            <a:noFill/>
          </a:ln>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xmlns="" val="13841892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tretch/>
        </p:blipFill>
        <p:spPr bwMode="auto">
          <a:xfrm>
            <a:off x="-11221" y="2438400"/>
            <a:ext cx="5723134"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5770262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xmlns=""/>
              </a:ext>
            </a:extLst>
          </a:blip>
          <a:stretch/>
        </p:blipFill>
        <p:spPr>
          <a:xfrm>
            <a:off x="0" y="2526476"/>
            <a:ext cx="5135950" cy="4331524"/>
          </a:xfrm>
          <a:prstGeom prst="rect">
            <a:avLst/>
          </a:prstGeom>
          <a:ln>
            <a:solidFill>
              <a:schemeClr val="tx1">
                <a:alpha val="77000"/>
              </a:schemeClr>
            </a:solidFill>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1072122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xmlns=""/>
              </a:ext>
            </a:extLst>
          </a:blip>
          <a:stretch/>
        </p:blipFill>
        <p:spPr>
          <a:xfrm>
            <a:off x="-27925" y="2196324"/>
            <a:ext cx="4661676" cy="4661676"/>
          </a:xfrm>
          <a:prstGeom prst="rect">
            <a:avLst/>
          </a:prstGeom>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25385445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101599" y="-28738"/>
            <a:ext cx="12325531" cy="1447800"/>
          </a:xfrm>
        </p:spPr>
        <p:txBody>
          <a:bodyPr/>
          <a:lstStyle/>
          <a:p>
            <a:r>
              <a:rPr lang="en-US" dirty="0"/>
              <a:t>Click to edit Master title style</a:t>
            </a:r>
          </a:p>
        </p:txBody>
      </p:sp>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xmlns="" val="32647129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32903627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MS title6A">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2743196"/>
            <a:ext cx="8056376" cy="1371600"/>
          </a:xfrm>
        </p:spPr>
        <p:txBody>
          <a:bodyPr/>
          <a:lstStyle>
            <a:lvl1pPr marL="457200" algn="l">
              <a:defRPr sz="3600" i="1">
                <a:solidFill>
                  <a:schemeClr val="bg2">
                    <a:lumMod val="50000"/>
                  </a:schemeClr>
                </a:solidFill>
                <a:latin typeface="+mn-lt"/>
              </a:defRPr>
            </a:lvl1pPr>
          </a:lstStyle>
          <a:p>
            <a:r>
              <a:rPr lang="en-US" dirty="0"/>
              <a:t>Click to edit Master title style</a:t>
            </a: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8" name="TextBox 7"/>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41971857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4225" cy="443484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88000" y="3048000"/>
            <a:ext cx="6299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88000" y="4267200"/>
            <a:ext cx="6299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xmlns="" val="26071770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latin typeface="+mj-lt"/>
                <a:cs typeface="Times New Roman" panose="02020603050405020304" pitchFamily="18" charset="0"/>
              </a:defRPr>
            </a:lvl1pPr>
          </a:lstStyle>
          <a:p>
            <a:r>
              <a:rPr lang="en-US" dirty="0"/>
              <a:t>Click to edit Master title style</a:t>
            </a:r>
          </a:p>
        </p:txBody>
      </p:sp>
      <p:sp>
        <p:nvSpPr>
          <p:cNvPr id="6" name="Content Placeholder 2"/>
          <p:cNvSpPr>
            <a:spLocks noGrp="1"/>
          </p:cNvSpPr>
          <p:nvPr>
            <p:ph idx="1"/>
          </p:nvPr>
        </p:nvSpPr>
        <p:spPr>
          <a:xfrm>
            <a:off x="609600" y="1828800"/>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89084463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MS content2A">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latin typeface="+mj-lt"/>
                <a:cs typeface="Times New Roman" panose="02020603050405020304" pitchFamily="18" charset="0"/>
              </a:defRPr>
            </a:lvl1pPr>
          </a:lstStyle>
          <a:p>
            <a:r>
              <a:rPr lang="en-US" dirty="0"/>
              <a:t>Click to edit Master title style</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67272615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0"/>
            <a:ext cx="109728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a:defRPr>
                <a:latin typeface="+mj-lt"/>
                <a:cs typeface="Times New Roman" panose="02020603050405020304" pitchFamily="18" charset="0"/>
              </a:defRPr>
            </a:lvl1pPr>
          </a:lstStyle>
          <a:p>
            <a:r>
              <a:rPr lang="en-US" dirty="0"/>
              <a:t>Click to edit Master title style</a:t>
            </a:r>
          </a:p>
        </p:txBody>
      </p:sp>
      <p:sp>
        <p:nvSpPr>
          <p:cNvPr id="4"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7477357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pic>
        <p:nvPicPr>
          <p:cNvPr id="12" name="Content Placeholder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7375" y="5770614"/>
            <a:ext cx="800000" cy="812698"/>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153575" y="6075829"/>
            <a:ext cx="1762859" cy="685800"/>
          </a:xfrm>
          <a:prstGeom prst="rect">
            <a:avLst/>
          </a:prstGeom>
        </p:spPr>
      </p:pic>
      <p:sp>
        <p:nvSpPr>
          <p:cNvPr id="16"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55775571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xmlns="">
                  <a14:imgLayer r:embed="rId3">
                    <a14:imgEffect>
                      <a14:brightnessContrast bright="-41000"/>
                    </a14:imgEffect>
                  </a14:imgLayer>
                </a14:imgProps>
              </a:ext>
              <a:ext uri="{28A0092B-C50C-407E-A947-70E740481C1C}">
                <a14:useLocalDpi xmlns:a14="http://schemas.microsoft.com/office/drawing/2010/main" xmlns="" val="0"/>
              </a:ext>
            </a:extLst>
          </a:blip>
          <a:stretch>
            <a:fillRect/>
          </a:stretch>
        </p:blipFill>
        <p:spPr>
          <a:xfrm>
            <a:off x="7556092" y="1"/>
            <a:ext cx="4635909" cy="6857999"/>
          </a:xfrm>
          <a:prstGeom prst="rect">
            <a:avLst/>
          </a:prstGeom>
          <a:effectLst>
            <a:softEdge rad="317500"/>
          </a:effectLst>
        </p:spPr>
      </p:pic>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Content Placeholder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7375" y="5770614"/>
            <a:ext cx="800000" cy="812698"/>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153575" y="6075829"/>
            <a:ext cx="1762859" cy="685800"/>
          </a:xfrm>
          <a:prstGeom prst="rect">
            <a:avLst/>
          </a:prstGeom>
        </p:spPr>
      </p:pic>
      <p:sp>
        <p:nvSpPr>
          <p:cNvPr id="14"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cxnSp>
        <p:nvCxnSpPr>
          <p:cNvPr id="10" name="Straight Connector 9"/>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941508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BEBA8EAE-BF5A-486C-A8C5-ECC9F3942E4B}">
                <a14:imgProps xmlns:a14="http://schemas.microsoft.com/office/drawing/2010/main" xmlns="">
                  <a14:imgLayer r:embed="rId3">
                    <a14:imgEffect>
                      <a14:brightnessContrast bright="-41000"/>
                    </a14:imgEffect>
                  </a14:imgLayer>
                </a14:imgProps>
              </a:ext>
              <a:ext uri="{28A0092B-C50C-407E-A947-70E740481C1C}">
                <a14:useLocalDpi xmlns:a14="http://schemas.microsoft.com/office/drawing/2010/main" xmlns="" val="0"/>
              </a:ext>
            </a:extLst>
          </a:blip>
          <a:stretch>
            <a:fillRect/>
          </a:stretch>
        </p:blipFill>
        <p:spPr>
          <a:xfrm>
            <a:off x="7556092" y="1"/>
            <a:ext cx="4635909" cy="6857999"/>
          </a:xfrm>
          <a:prstGeom prst="rect">
            <a:avLst/>
          </a:prstGeom>
          <a:effectLst>
            <a:softEdge rad="317500"/>
          </a:effectLst>
        </p:spPr>
      </p:pic>
      <p:cxnSp>
        <p:nvCxnSpPr>
          <p:cNvPr id="10" name="Straight Connector 9"/>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Content Placeholder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7375" y="5770614"/>
            <a:ext cx="800000" cy="81269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153575" y="6075829"/>
            <a:ext cx="1762859" cy="685800"/>
          </a:xfrm>
          <a:prstGeom prst="rect">
            <a:avLst/>
          </a:prstGeom>
        </p:spPr>
      </p:pic>
      <p:sp>
        <p:nvSpPr>
          <p:cNvPr id="15"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cxnSp>
        <p:nvCxnSpPr>
          <p:cNvPr id="16" name="Straight Connector 15"/>
          <p:cNvCxnSpPr/>
          <p:nvPr userDrawn="1"/>
        </p:nvCxnSpPr>
        <p:spPr>
          <a:xfrm flipV="1">
            <a:off x="1684021" y="6418730"/>
            <a:ext cx="8069580" cy="493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057552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68000"/>
                    </a14:imgEffect>
                  </a14:imgLayer>
                </a14:imgProps>
              </a:ext>
              <a:ext uri="{28A0092B-C50C-407E-A947-70E740481C1C}">
                <a14:useLocalDpi xmlns:a14="http://schemas.microsoft.com/office/drawing/2010/main" xmlns="" val="0"/>
              </a:ext>
            </a:extLst>
          </a:blip>
          <a:stretch>
            <a:fillRect/>
          </a:stretch>
        </p:blipFill>
        <p:spPr>
          <a:xfrm flipH="1">
            <a:off x="7904480" y="1"/>
            <a:ext cx="4287520" cy="6858000"/>
          </a:xfrm>
          <a:prstGeom prst="rect">
            <a:avLst/>
          </a:prstGeom>
          <a:effectLst>
            <a:softEdge rad="279400"/>
          </a:effectLst>
        </p:spPr>
      </p:pic>
      <p:cxnSp>
        <p:nvCxnSpPr>
          <p:cNvPr id="9" name="Straight Connector 8"/>
          <p:cNvCxnSpPr/>
          <p:nvPr userDrawn="1"/>
        </p:nvCxnSpPr>
        <p:spPr>
          <a:xfrm>
            <a:off x="471949" y="304800"/>
            <a:ext cx="9832" cy="527009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365126"/>
            <a:ext cx="10515600" cy="1325563"/>
          </a:xfrm>
        </p:spPr>
        <p:txBody>
          <a:bodyPr/>
          <a:lstStyle/>
          <a:p>
            <a:r>
              <a:rPr lang="en-US"/>
              <a:t>Click to edit Master title style</a:t>
            </a:r>
          </a:p>
        </p:txBody>
      </p:sp>
      <p:sp>
        <p:nvSpPr>
          <p:cNvPr id="12"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1524000" y="6418729"/>
            <a:ext cx="8229600" cy="0"/>
          </a:xfrm>
          <a:prstGeom prst="line">
            <a:avLst/>
          </a:prstGeom>
          <a:ln w="25400">
            <a:solidFill>
              <a:srgbClr val="02928C"/>
            </a:solidFill>
          </a:ln>
        </p:spPr>
        <p:style>
          <a:lnRef idx="1">
            <a:schemeClr val="accent1"/>
          </a:lnRef>
          <a:fillRef idx="0">
            <a:schemeClr val="accent1"/>
          </a:fillRef>
          <a:effectRef idx="0">
            <a:schemeClr val="accent1"/>
          </a:effectRef>
          <a:fontRef idx="minor">
            <a:schemeClr val="tx1"/>
          </a:fontRef>
        </p:style>
      </p:cxnSp>
      <p:pic>
        <p:nvPicPr>
          <p:cNvPr id="15" name="Content Placeholder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7375" y="5770614"/>
            <a:ext cx="800000" cy="81269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0153575" y="6075829"/>
            <a:ext cx="1762859" cy="685800"/>
          </a:xfrm>
          <a:prstGeom prst="rect">
            <a:avLst/>
          </a:prstGeom>
        </p:spPr>
      </p:pic>
      <p:sp>
        <p:nvSpPr>
          <p:cNvPr id="1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latin typeface="Times New Roman" panose="02020603050405020304" pitchFamily="18" charset="0"/>
                <a:cs typeface="Times New Roman" panose="02020603050405020304" pitchFamily="18" charset="0"/>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7593746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dirty="0"/>
          </a:p>
        </p:txBody>
      </p:sp>
      <p:sp>
        <p:nvSpPr>
          <p:cNvPr id="6"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950892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624654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403229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tretch>
            <a:fillRect/>
          </a:stretch>
        </p:blipFill>
        <p:spPr bwMode="auto">
          <a:xfrm>
            <a:off x="5928360" y="2514600"/>
            <a:ext cx="6263640" cy="43434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4802" y="228600"/>
            <a:ext cx="3536433" cy="914400"/>
          </a:xfrm>
          <a:prstGeom prst="rect">
            <a:avLst/>
          </a:prstGeom>
        </p:spPr>
      </p:pic>
    </p:spTree>
    <p:extLst>
      <p:ext uri="{BB962C8B-B14F-4D97-AF65-F5344CB8AC3E}">
        <p14:creationId xmlns:p14="http://schemas.microsoft.com/office/powerpoint/2010/main" xmlns="" val="26071770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088051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29645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97465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622504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702866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4038600" y="6356352"/>
            <a:ext cx="41148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3560963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3698338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34831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740631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579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tretch>
            <a:fillRect/>
          </a:stretch>
        </p:blipFill>
        <p:spPr bwMode="auto">
          <a:xfrm>
            <a:off x="-19562" y="2438401"/>
            <a:ext cx="5753612" cy="4460712"/>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315200" y="3048000"/>
            <a:ext cx="4470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3202" y="228600"/>
            <a:ext cx="3536433" cy="914400"/>
          </a:xfrm>
          <a:prstGeom prst="rect">
            <a:avLst/>
          </a:prstGeom>
        </p:spPr>
      </p:pic>
    </p:spTree>
    <p:extLst>
      <p:ext uri="{BB962C8B-B14F-4D97-AF65-F5344CB8AC3E}">
        <p14:creationId xmlns:p14="http://schemas.microsoft.com/office/powerpoint/2010/main" xmlns="" val="260717701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354780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
        <p:nvSpPr>
          <p:cNvPr id="8" name="Slide Number Placeholder 15"/>
          <p:cNvSpPr txBox="1">
            <a:spLocks/>
          </p:cNvSpPr>
          <p:nvPr userDrawn="1"/>
        </p:nvSpPr>
        <p:spPr>
          <a:xfrm>
            <a:off x="4297018" y="6501436"/>
            <a:ext cx="3906079" cy="365125"/>
          </a:xfrm>
          <a:prstGeom prst="rect">
            <a:avLst/>
          </a:prstGeom>
        </p:spPr>
        <p:txBody>
          <a:bodyPr/>
          <a:lstStyle>
            <a:defPPr>
              <a:defRPr lang="en-US"/>
            </a:defPPr>
            <a:lvl1pPr marL="0" algn="ctr" defTabSz="914400" rtl="0" eaLnBrk="1" latinLnBrk="0" hangingPunct="1">
              <a:defRPr sz="1800" kern="1200">
                <a:solidFill>
                  <a:srgbClr val="0095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861368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359977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324148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403031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2845078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390909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326536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2590800"/>
            <a:ext cx="1056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p:cNvSpPr>
            <a:spLocks noGrp="1" noChangeArrowheads="1"/>
          </p:cNvSpPr>
          <p:nvPr>
            <p:ph type="dt" sz="half" idx="10"/>
          </p:nvPr>
        </p:nvSpPr>
        <p:spPr>
          <a:xfrm>
            <a:off x="838200" y="6356352"/>
            <a:ext cx="2743200" cy="365125"/>
          </a:xfrm>
          <a:prstGeom prst="rect">
            <a:avLst/>
          </a:prstGeom>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xfrm>
            <a:off x="4038600" y="6356352"/>
            <a:ext cx="4114800" cy="365125"/>
          </a:xfrm>
          <a:prstGeom prst="rect">
            <a:avLst/>
          </a:prstGeom>
        </p:spPr>
        <p:txBody>
          <a:bodyPr/>
          <a:lstStyle>
            <a:lvl1pPr>
              <a:defRPr/>
            </a:lvl1pPr>
          </a:lstStyle>
          <a:p>
            <a:pPr>
              <a:defRPr/>
            </a:pPr>
            <a:endParaRPr lang="en-US" dirty="0"/>
          </a:p>
        </p:txBody>
      </p:sp>
      <p:sp>
        <p:nvSpPr>
          <p:cNvPr id="7" name="Slide Number Placeholder 15"/>
          <p:cNvSpPr>
            <a:spLocks noGrp="1"/>
          </p:cNvSpPr>
          <p:nvPr>
            <p:ph type="sldNum" sz="quarter" idx="12"/>
          </p:nvPr>
        </p:nvSpPr>
        <p:spPr>
          <a:xfrm>
            <a:off x="4144618" y="6349036"/>
            <a:ext cx="3906079" cy="365125"/>
          </a:xfrm>
          <a:prstGeom prst="rect">
            <a:avLst/>
          </a:prstGeom>
        </p:spPr>
        <p:txBody>
          <a:bodyPr/>
          <a:lstStyle>
            <a:lvl1pPr algn="ctr">
              <a:defRPr>
                <a:solidFill>
                  <a:srgbClr val="00958F"/>
                </a:solidFill>
              </a:defRPr>
            </a:lvl1pPr>
          </a:lstStyle>
          <a:p>
            <a:fld id="{0BC8825E-DCFA-4720-BCBC-502528E7151B}" type="slidenum">
              <a:rPr lang="en-US" smtClean="0"/>
              <a:pPr/>
              <a:t>‹#›</a:t>
            </a:fld>
            <a:endParaRPr lang="en-US" dirty="0"/>
          </a:p>
        </p:txBody>
      </p:sp>
    </p:spTree>
    <p:extLst>
      <p:ext uri="{BB962C8B-B14F-4D97-AF65-F5344CB8AC3E}">
        <p14:creationId xmlns:p14="http://schemas.microsoft.com/office/powerpoint/2010/main" xmlns="" val="197088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tretch>
            <a:fillRect/>
          </a:stretch>
        </p:blipFill>
        <p:spPr bwMode="auto">
          <a:xfrm>
            <a:off x="-25254" y="2514600"/>
            <a:ext cx="6517646" cy="43434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320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071770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tretch>
            <a:fillRect/>
          </a:stretch>
        </p:blipFill>
        <p:spPr bwMode="auto">
          <a:xfrm>
            <a:off x="6438900" y="2514599"/>
            <a:ext cx="5753100" cy="4341793"/>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08000" y="3048000"/>
            <a:ext cx="650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08000" y="4267200"/>
            <a:ext cx="650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071770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tretch>
            <a:fillRect/>
          </a:stretch>
        </p:blipFill>
        <p:spPr bwMode="auto">
          <a:xfrm>
            <a:off x="-838200" y="2512910"/>
            <a:ext cx="6520182" cy="434509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791200" y="3048000"/>
            <a:ext cx="5689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791200" y="4267200"/>
            <a:ext cx="5689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071770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5214560" y="2438401"/>
            <a:ext cx="6977440" cy="4419600"/>
          </a:xfrm>
          <a:prstGeom prst="rect">
            <a:avLst/>
          </a:prstGeom>
          <a:noFill/>
          <a:ln w="9525">
            <a:noFill/>
            <a:miter lim="800000"/>
            <a:headEnd/>
            <a:tailEnd/>
          </a:ln>
          <a:effectLst/>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064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06400" y="42672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071770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21909" y="2514600"/>
            <a:ext cx="6886891"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2224194" y="4928188"/>
            <a:ext cx="184731"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12192000" cy="1066800"/>
          </a:xfrm>
        </p:spPr>
        <p:txBody>
          <a:bodyPr/>
          <a:lstStyle/>
          <a:p>
            <a:r>
              <a:rPr lang="en-US" dirty="0"/>
              <a:t>Click to edit Master title style</a:t>
            </a:r>
          </a:p>
        </p:txBody>
      </p:sp>
      <p:sp>
        <p:nvSpPr>
          <p:cNvPr id="8" name="Text Placeholder 2"/>
          <p:cNvSpPr>
            <a:spLocks noGrp="1"/>
          </p:cNvSpPr>
          <p:nvPr>
            <p:ph type="body" sz="quarter" idx="10" hasCustomPrompt="1"/>
          </p:nvPr>
        </p:nvSpPr>
        <p:spPr>
          <a:xfrm>
            <a:off x="7315200" y="3048000"/>
            <a:ext cx="4572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315200" y="4267200"/>
            <a:ext cx="4572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3462" y="228600"/>
            <a:ext cx="3536433" cy="914400"/>
          </a:xfrm>
          <a:prstGeom prst="rect">
            <a:avLst/>
          </a:prstGeom>
        </p:spPr>
      </p:pic>
      <p:sp>
        <p:nvSpPr>
          <p:cNvPr id="14" name="TextBox 13"/>
          <p:cNvSpPr txBox="1"/>
          <p:nvPr/>
        </p:nvSpPr>
        <p:spPr>
          <a:xfrm>
            <a:off x="-2224194" y="49281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60717701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7" name="Slide Number Placeholder 6"/>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8825E-DCFA-4720-BCBC-502528E715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9" r:id="rId19"/>
    <p:sldLayoutId id="2147483704" r:id="rId20"/>
    <p:sldLayoutId id="2147483710" r:id="rId21"/>
    <p:sldLayoutId id="2147483705" r:id="rId22"/>
    <p:sldLayoutId id="2147483706" r:id="rId23"/>
    <p:sldLayoutId id="2147483707" r:id="rId24"/>
    <p:sldLayoutId id="2147483708" r:id="rId25"/>
    <p:sldLayoutId id="2147483683" r:id="rId26"/>
    <p:sldLayoutId id="2147483684" r:id="rId27"/>
    <p:sldLayoutId id="2147483660" r:id="rId28"/>
    <p:sldLayoutId id="2147483661" r:id="rId29"/>
    <p:sldLayoutId id="2147483662" r:id="rId30"/>
    <p:sldLayoutId id="2147483663" r:id="rId31"/>
    <p:sldLayoutId id="2147483664" r:id="rId32"/>
    <p:sldLayoutId id="2147483665" r:id="rId33"/>
    <p:sldLayoutId id="2147483666" r:id="rId34"/>
    <p:sldLayoutId id="2147483667" r:id="rId35"/>
    <p:sldLayoutId id="2147483668" r:id="rId36"/>
    <p:sldLayoutId id="2147483669" r:id="rId37"/>
    <p:sldLayoutId id="2147483670" r:id="rId38"/>
    <p:sldLayoutId id="2147483671" r:id="rId39"/>
    <p:sldLayoutId id="2147483673" r:id="rId40"/>
    <p:sldLayoutId id="2147483674" r:id="rId41"/>
    <p:sldLayoutId id="2147483675" r:id="rId42"/>
    <p:sldLayoutId id="2147483676" r:id="rId43"/>
    <p:sldLayoutId id="2147483677" r:id="rId44"/>
    <p:sldLayoutId id="2147483678" r:id="rId45"/>
    <p:sldLayoutId id="2147483679" r:id="rId46"/>
    <p:sldLayoutId id="2147483680" r:id="rId47"/>
    <p:sldLayoutId id="2147483681" r:id="rId48"/>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notesSlide" Target="../notesSlides/notesSlide92.xml"/><Relationship Id="rId1" Type="http://schemas.openxmlformats.org/officeDocument/2006/relationships/slideLayout" Target="../slideLayouts/slideLayout20.xml"/><Relationship Id="rId4" Type="http://schemas.openxmlformats.org/officeDocument/2006/relationships/hyperlink" Target="https://www.cms.gov/Medicare/Provider-Enrollment-and-Certification/GuidanceforLawsAndRegulations/Nursing-Home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New Long Term Care Survey Process </a:t>
            </a:r>
          </a:p>
        </p:txBody>
      </p:sp>
    </p:spTree>
    <p:extLst>
      <p:ext uri="{BB962C8B-B14F-4D97-AF65-F5344CB8AC3E}">
        <p14:creationId xmlns:p14="http://schemas.microsoft.com/office/powerpoint/2010/main" xmlns="" val="209210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lvl="0"/>
            <a:r>
              <a:rPr lang="en-US" dirty="0">
                <a:latin typeface="Times New Roman" panose="02020603050405020304" pitchFamily="18" charset="0"/>
                <a:cs typeface="Times New Roman" panose="02020603050405020304" pitchFamily="18" charset="0"/>
              </a:rPr>
              <a:t>Comprehensive Person-Centered Care Planning </a:t>
            </a:r>
          </a:p>
          <a:p>
            <a:pPr lvl="0"/>
            <a:r>
              <a:rPr lang="en-US" dirty="0">
                <a:latin typeface="Times New Roman" panose="02020603050405020304" pitchFamily="18" charset="0"/>
                <a:cs typeface="Times New Roman" panose="02020603050405020304" pitchFamily="18" charset="0"/>
              </a:rPr>
              <a:t>Pharmacy Services – psychotropic medications	</a:t>
            </a:r>
          </a:p>
          <a:p>
            <a:pPr lvl="0"/>
            <a:r>
              <a:rPr lang="en-US" dirty="0">
                <a:latin typeface="Times New Roman" panose="02020603050405020304" pitchFamily="18" charset="0"/>
                <a:cs typeface="Times New Roman" panose="02020603050405020304" pitchFamily="18" charset="0"/>
              </a:rPr>
              <a:t>Dental Services – replacing dentures </a:t>
            </a:r>
          </a:p>
          <a:p>
            <a:pPr lvl="0"/>
            <a:r>
              <a:rPr lang="en-US" dirty="0">
                <a:latin typeface="Times New Roman" panose="02020603050405020304" pitchFamily="18" charset="0"/>
                <a:cs typeface="Times New Roman" panose="02020603050405020304" pitchFamily="18" charset="0"/>
              </a:rPr>
              <a:t>Administration – Facility Assessment</a:t>
            </a:r>
          </a:p>
        </p:txBody>
      </p:sp>
      <p:sp>
        <p:nvSpPr>
          <p:cNvPr id="5" name="Slide Number Placeholder 4"/>
          <p:cNvSpPr>
            <a:spLocks noGrp="1"/>
          </p:cNvSpPr>
          <p:nvPr>
            <p:ph type="sldNum" sz="quarter" idx="4"/>
          </p:nvPr>
        </p:nvSpPr>
        <p:spPr/>
        <p:txBody>
          <a:bodyPr/>
          <a:lstStyle/>
          <a:p>
            <a:fld id="{0BC8825E-DCFA-4720-BCBC-502528E7151B}" type="slidenum">
              <a:rPr lang="en-US" smtClean="0"/>
              <a:pPr/>
              <a:t>10</a:t>
            </a:fld>
            <a:endParaRPr lang="en-US" dirty="0"/>
          </a:p>
        </p:txBody>
      </p:sp>
      <p:sp>
        <p:nvSpPr>
          <p:cNvPr id="6" name="Title 5"/>
          <p:cNvSpPr>
            <a:spLocks noGrp="1"/>
          </p:cNvSpPr>
          <p:nvPr>
            <p:ph type="title"/>
          </p:nvPr>
        </p:nvSpPr>
        <p:spPr/>
        <p:txBody>
          <a:bodyPr/>
          <a:lstStyle/>
          <a:p>
            <a:r>
              <a:rPr lang="en-US" dirty="0"/>
              <a:t>Phase 2 of LTC Regulations, continued</a:t>
            </a:r>
          </a:p>
        </p:txBody>
      </p:sp>
    </p:spTree>
    <p:extLst>
      <p:ext uri="{BB962C8B-B14F-4D97-AF65-F5344CB8AC3E}">
        <p14:creationId xmlns:p14="http://schemas.microsoft.com/office/powerpoint/2010/main" xmlns="" val="37191294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Submit all questions about the new survey process to</a:t>
            </a:r>
          </a:p>
          <a:p>
            <a:pPr marL="0" indent="0">
              <a:spcAft>
                <a:spcPts val="4800"/>
              </a:spcAft>
              <a:buNone/>
            </a:pPr>
            <a:r>
              <a:rPr lang="en-US" sz="2800" dirty="0">
                <a:latin typeface="Times New Roman" panose="02020603050405020304" pitchFamily="18" charset="0"/>
                <a:cs typeface="Times New Roman" panose="02020603050405020304" pitchFamily="18" charset="0"/>
              </a:rPr>
              <a:t>NH Survey Development </a:t>
            </a:r>
            <a:r>
              <a:rPr lang="en-US" sz="2800" dirty="0" smtClean="0">
                <a:latin typeface="Times New Roman" panose="02020603050405020304" pitchFamily="18" charset="0"/>
                <a:cs typeface="Times New Roman" panose="02020603050405020304" pitchFamily="18" charset="0"/>
              </a:rPr>
              <a:t>mailbox:   </a:t>
            </a:r>
            <a:r>
              <a:rPr lang="en-US" sz="2800" dirty="0" smtClean="0">
                <a:latin typeface="Times New Roman" panose="02020603050405020304" pitchFamily="18" charset="0"/>
                <a:cs typeface="Times New Roman" panose="02020603050405020304" pitchFamily="18" charset="0"/>
                <a:hlinkClick r:id="rId3" tooltip="NHSurveyDevelopment@cms.hhs.gov"/>
              </a:rPr>
              <a:t>NHSurveyDevelopment@cms.hhs.gov</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spcAft>
                <a:spcPts val="4800"/>
              </a:spcAft>
              <a:buNone/>
            </a:pPr>
            <a:r>
              <a:rPr lang="en-US" sz="2800" dirty="0" smtClean="0">
                <a:latin typeface="Times New Roman" panose="02020603050405020304" pitchFamily="18" charset="0"/>
                <a:cs typeface="Times New Roman" panose="02020603050405020304" pitchFamily="18" charset="0"/>
              </a:rPr>
              <a:t>Information about the survey process and implementation can be found at: </a:t>
            </a:r>
          </a:p>
          <a:p>
            <a:pPr marL="0" indent="0">
              <a:spcAft>
                <a:spcPts val="4800"/>
              </a:spcAft>
              <a:buNone/>
            </a:pPr>
            <a:r>
              <a:rPr lang="en-US" sz="2800" dirty="0" smtClean="0">
                <a:latin typeface="Times New Roman" panose="02020603050405020304" pitchFamily="18" charset="0"/>
                <a:cs typeface="Times New Roman" panose="02020603050405020304" pitchFamily="18" charset="0"/>
                <a:hlinkClick r:id="rId4"/>
              </a:rPr>
              <a:t>https://www.cms.gov/Medicare/Provider-Enrollment-and-Certification/GuidanceforLawsAndRegulations/Nursing-Homes.html</a:t>
            </a:r>
            <a:r>
              <a:rPr lang="en-US" sz="2800" b="1"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pPr/>
              <a:t>100</a:t>
            </a:fld>
            <a:endParaRPr lang="en-US" dirty="0"/>
          </a:p>
        </p:txBody>
      </p:sp>
      <p:sp>
        <p:nvSpPr>
          <p:cNvPr id="4" name="Title 3"/>
          <p:cNvSpPr>
            <a:spLocks noGrp="1"/>
          </p:cNvSpPr>
          <p:nvPr>
            <p:ph type="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xmlns="" val="175452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11</a:t>
            </a:fld>
            <a:endParaRPr lang="en-US" dirty="0"/>
          </a:p>
        </p:txBody>
      </p:sp>
      <p:sp>
        <p:nvSpPr>
          <p:cNvPr id="8" name="Title 7"/>
          <p:cNvSpPr>
            <a:spLocks noGrp="1"/>
          </p:cNvSpPr>
          <p:nvPr>
            <p:ph type="title"/>
          </p:nvPr>
        </p:nvSpPr>
        <p:spPr/>
        <p:txBody>
          <a:bodyPr/>
          <a:lstStyle/>
          <a:p>
            <a:r>
              <a:rPr lang="en-US" dirty="0"/>
              <a:t>F Tag Renumbering</a:t>
            </a:r>
          </a:p>
        </p:txBody>
      </p:sp>
    </p:spTree>
    <p:extLst>
      <p:ext uri="{BB962C8B-B14F-4D97-AF65-F5344CB8AC3E}">
        <p14:creationId xmlns:p14="http://schemas.microsoft.com/office/powerpoint/2010/main" xmlns="" val="165144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3739323"/>
            <a:ext cx="10972800" cy="2576032"/>
          </a:xfrm>
          <a:solidFill>
            <a:schemeClr val="bg1"/>
          </a:solidFill>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The image above is the F Tag Crosswalk showing:</a:t>
            </a:r>
          </a:p>
          <a:p>
            <a:r>
              <a:rPr lang="en-US" dirty="0">
                <a:latin typeface="Times New Roman" panose="02020603050405020304" pitchFamily="18" charset="0"/>
                <a:cs typeface="Times New Roman" panose="02020603050405020304" pitchFamily="18" charset="0"/>
              </a:rPr>
              <a:t>The original regulatory grouping and the new associated grouping</a:t>
            </a:r>
          </a:p>
          <a:p>
            <a:r>
              <a:rPr lang="en-US" dirty="0">
                <a:latin typeface="Times New Roman" panose="02020603050405020304" pitchFamily="18" charset="0"/>
                <a:cs typeface="Times New Roman" panose="02020603050405020304" pitchFamily="18" charset="0"/>
              </a:rPr>
              <a:t>The original regulation number and the new associated regulation number</a:t>
            </a:r>
          </a:p>
          <a:p>
            <a:r>
              <a:rPr lang="en-US" dirty="0">
                <a:latin typeface="Times New Roman" panose="02020603050405020304" pitchFamily="18" charset="0"/>
                <a:cs typeface="Times New Roman" panose="02020603050405020304" pitchFamily="18" charset="0"/>
              </a:rPr>
              <a:t>The original F Tag and the associated new F Tag</a:t>
            </a:r>
          </a:p>
        </p:txBody>
      </p:sp>
      <p:sp>
        <p:nvSpPr>
          <p:cNvPr id="6" name="Slide Number Placeholder 5"/>
          <p:cNvSpPr>
            <a:spLocks noGrp="1"/>
          </p:cNvSpPr>
          <p:nvPr>
            <p:ph type="sldNum" sz="quarter" idx="4"/>
          </p:nvPr>
        </p:nvSpPr>
        <p:spPr/>
        <p:txBody>
          <a:bodyPr/>
          <a:lstStyle/>
          <a:p>
            <a:fld id="{0BC8825E-DCFA-4720-BCBC-502528E7151B}" type="slidenum">
              <a:rPr lang="en-US" smtClean="0"/>
              <a:pPr/>
              <a:t>12</a:t>
            </a:fld>
            <a:endParaRPr lang="en-US" dirty="0"/>
          </a:p>
        </p:txBody>
      </p:sp>
      <p:pic>
        <p:nvPicPr>
          <p:cNvPr id="3" name="Picture 2" descr="Graphic respresentation and example of a crosswalk between old F-Tag numbers and new F-Tag number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7779" y="1690690"/>
            <a:ext cx="10196444" cy="1859441"/>
          </a:xfrm>
          <a:prstGeom prst="rect">
            <a:avLst/>
          </a:prstGeom>
          <a:effectLst>
            <a:outerShdw blurRad="50800" dist="38100" dir="13500000" algn="br" rotWithShape="0">
              <a:prstClr val="black">
                <a:alpha val="40000"/>
              </a:prstClr>
            </a:outerShdw>
          </a:effectLst>
        </p:spPr>
      </p:pic>
      <p:sp>
        <p:nvSpPr>
          <p:cNvPr id="7" name="Title 6"/>
          <p:cNvSpPr>
            <a:spLocks noGrp="1"/>
          </p:cNvSpPr>
          <p:nvPr>
            <p:ph type="title"/>
          </p:nvPr>
        </p:nvSpPr>
        <p:spPr/>
        <p:txBody>
          <a:bodyPr/>
          <a:lstStyle/>
          <a:p>
            <a:r>
              <a:rPr lang="en-US" dirty="0"/>
              <a:t>F Tag Renumbering</a:t>
            </a:r>
          </a:p>
        </p:txBody>
      </p:sp>
    </p:spTree>
    <p:extLst>
      <p:ext uri="{BB962C8B-B14F-4D97-AF65-F5344CB8AC3E}">
        <p14:creationId xmlns:p14="http://schemas.microsoft.com/office/powerpoint/2010/main" xmlns="" val="372843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BC8825E-DCFA-4720-BCBC-502528E7151B}" type="slidenum">
              <a:rPr lang="en-US" smtClean="0"/>
              <a:pPr/>
              <a:t>13</a:t>
            </a:fld>
            <a:endParaRPr lang="en-US" dirty="0"/>
          </a:p>
        </p:txBody>
      </p:sp>
      <p:pic>
        <p:nvPicPr>
          <p:cNvPr id="7" name="Picture 6" descr="Graphic respresentation and example of a crosswalk between old F-Tag numbers and new F-Tag number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2171" y="1673621"/>
            <a:ext cx="9943168" cy="4899090"/>
          </a:xfrm>
          <a:prstGeom prst="rect">
            <a:avLst/>
          </a:prstGeom>
          <a:effectLst>
            <a:outerShdw blurRad="50800" dist="38100" dir="13500000" algn="br" rotWithShape="0">
              <a:prstClr val="black">
                <a:alpha val="40000"/>
              </a:prstClr>
            </a:outerShdw>
          </a:effectLst>
        </p:spPr>
      </p:pic>
      <p:sp>
        <p:nvSpPr>
          <p:cNvPr id="6" name="Title 5"/>
          <p:cNvSpPr>
            <a:spLocks noGrp="1"/>
          </p:cNvSpPr>
          <p:nvPr>
            <p:ph type="title"/>
          </p:nvPr>
        </p:nvSpPr>
        <p:spPr/>
        <p:txBody>
          <a:bodyPr/>
          <a:lstStyle/>
          <a:p>
            <a:r>
              <a:rPr lang="en-US" dirty="0"/>
              <a:t>F Tag Renumbering, continued</a:t>
            </a:r>
          </a:p>
        </p:txBody>
      </p:sp>
    </p:spTree>
    <p:extLst>
      <p:ext uri="{BB962C8B-B14F-4D97-AF65-F5344CB8AC3E}">
        <p14:creationId xmlns:p14="http://schemas.microsoft.com/office/powerpoint/2010/main" xmlns="" val="297426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14</a:t>
            </a:fld>
            <a:endParaRPr lang="en-US" dirty="0"/>
          </a:p>
        </p:txBody>
      </p:sp>
      <p:sp>
        <p:nvSpPr>
          <p:cNvPr id="5" name="Title 4"/>
          <p:cNvSpPr>
            <a:spLocks noGrp="1"/>
          </p:cNvSpPr>
          <p:nvPr>
            <p:ph type="title"/>
          </p:nvPr>
        </p:nvSpPr>
        <p:spPr/>
        <p:txBody>
          <a:bodyPr/>
          <a:lstStyle/>
          <a:p>
            <a:r>
              <a:rPr lang="en-US" dirty="0"/>
              <a:t>New Interpretive Guidance (IG)</a:t>
            </a:r>
          </a:p>
        </p:txBody>
      </p:sp>
    </p:spTree>
    <p:extLst>
      <p:ext uri="{BB962C8B-B14F-4D97-AF65-F5344CB8AC3E}">
        <p14:creationId xmlns:p14="http://schemas.microsoft.com/office/powerpoint/2010/main" xmlns="" val="168489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a:bodyPr>
          <a:lstStyle/>
          <a:p>
            <a:r>
              <a:rPr lang="en-US" dirty="0">
                <a:latin typeface="Times New Roman" panose="02020603050405020304" pitchFamily="18" charset="0"/>
                <a:cs typeface="Times New Roman" panose="02020603050405020304" pitchFamily="18" charset="0"/>
              </a:rPr>
              <a:t>CMS is in the process of updating  information for Appendices </a:t>
            </a:r>
            <a:r>
              <a:rPr lang="en-US" dirty="0" smtClean="0">
                <a:latin typeface="Times New Roman" panose="02020603050405020304" pitchFamily="18" charset="0"/>
                <a:cs typeface="Times New Roman" panose="02020603050405020304" pitchFamily="18" charset="0"/>
              </a:rPr>
              <a:t>P and PP. </a:t>
            </a:r>
            <a:r>
              <a:rPr lang="en-US" dirty="0">
                <a:latin typeface="Times New Roman" panose="02020603050405020304" pitchFamily="18" charset="0"/>
                <a:cs typeface="Times New Roman" panose="02020603050405020304" pitchFamily="18" charset="0"/>
              </a:rPr>
              <a:t>Once the guidance is approved it will be available in the SOM.</a:t>
            </a:r>
          </a:p>
          <a:p>
            <a:r>
              <a:rPr lang="en-US" dirty="0">
                <a:latin typeface="Times New Roman" panose="02020603050405020304" pitchFamily="18" charset="0"/>
                <a:cs typeface="Times New Roman" panose="02020603050405020304" pitchFamily="18" charset="0"/>
              </a:rPr>
              <a:t>States should ensure surveyors use the most recent version of the regulation and </a:t>
            </a:r>
            <a:r>
              <a:rPr lang="en-US" dirty="0" smtClean="0">
                <a:latin typeface="Times New Roman" panose="02020603050405020304" pitchFamily="18" charset="0"/>
                <a:cs typeface="Times New Roman" panose="02020603050405020304" pitchFamily="18" charset="0"/>
              </a:rPr>
              <a:t>IG</a:t>
            </a:r>
          </a:p>
          <a:p>
            <a:r>
              <a:rPr lang="en-US" dirty="0" smtClean="0">
                <a:latin typeface="Times New Roman" panose="02020603050405020304" pitchFamily="18" charset="0"/>
                <a:cs typeface="Times New Roman" panose="02020603050405020304" pitchFamily="18" charset="0"/>
              </a:rPr>
              <a:t>CMS plans to release the Guidance in early summer 2017</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solidFill>
                  <a:schemeClr val="tx1"/>
                </a:solidFill>
              </a:rPr>
              <a:pPr/>
              <a:t>15</a:t>
            </a:fld>
            <a:endParaRPr lang="en-US" dirty="0">
              <a:solidFill>
                <a:schemeClr val="tx1"/>
              </a:solidFill>
            </a:endParaRPr>
          </a:p>
        </p:txBody>
      </p:sp>
      <p:sp>
        <p:nvSpPr>
          <p:cNvPr id="4" name="Title 3"/>
          <p:cNvSpPr>
            <a:spLocks noGrp="1"/>
          </p:cNvSpPr>
          <p:nvPr>
            <p:ph type="title"/>
          </p:nvPr>
        </p:nvSpPr>
        <p:spPr/>
        <p:txBody>
          <a:bodyPr/>
          <a:lstStyle/>
          <a:p>
            <a:r>
              <a:rPr lang="en-US" dirty="0"/>
              <a:t>New Interpretive Guidance (IG)</a:t>
            </a:r>
          </a:p>
        </p:txBody>
      </p:sp>
    </p:spTree>
    <p:extLst>
      <p:ext uri="{BB962C8B-B14F-4D97-AF65-F5344CB8AC3E}">
        <p14:creationId xmlns:p14="http://schemas.microsoft.com/office/powerpoint/2010/main" xmlns="" val="336668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6721366" cy="4297363"/>
          </a:xfrm>
        </p:spPr>
        <p:txBody>
          <a:bodyPr/>
          <a:lstStyle/>
          <a:p>
            <a:r>
              <a:rPr lang="en-US" dirty="0">
                <a:latin typeface="Times New Roman" panose="02020603050405020304" pitchFamily="18" charset="0"/>
                <a:cs typeface="Times New Roman" panose="02020603050405020304" pitchFamily="18" charset="0"/>
              </a:rPr>
              <a:t>SMQT will not reflect any new </a:t>
            </a:r>
            <a:r>
              <a:rPr lang="en-US" dirty="0" smtClean="0">
                <a:latin typeface="Times New Roman" panose="02020603050405020304" pitchFamily="18" charset="0"/>
                <a:cs typeface="Times New Roman" panose="02020603050405020304" pitchFamily="18" charset="0"/>
              </a:rPr>
              <a:t>regulations/guidance </a:t>
            </a:r>
            <a:r>
              <a:rPr lang="en-US" dirty="0">
                <a:latin typeface="Times New Roman" panose="02020603050405020304" pitchFamily="18" charset="0"/>
                <a:cs typeface="Times New Roman" panose="02020603050405020304" pitchFamily="18" charset="0"/>
              </a:rPr>
              <a:t>at this time  </a:t>
            </a:r>
          </a:p>
          <a:p>
            <a:r>
              <a:rPr lang="en-US" dirty="0">
                <a:latin typeface="Times New Roman" panose="02020603050405020304" pitchFamily="18" charset="0"/>
                <a:cs typeface="Times New Roman" panose="02020603050405020304" pitchFamily="18" charset="0"/>
              </a:rPr>
              <a:t>SMQT will be suspended November and December 2017</a:t>
            </a:r>
          </a:p>
          <a:p>
            <a:r>
              <a:rPr lang="en-US" dirty="0">
                <a:latin typeface="Times New Roman" panose="02020603050405020304" pitchFamily="18" charset="0"/>
                <a:cs typeface="Times New Roman" panose="02020603050405020304" pitchFamily="18" charset="0"/>
              </a:rPr>
              <a:t>The test is scheduled to be </a:t>
            </a:r>
            <a:r>
              <a:rPr lang="en-US" dirty="0" smtClean="0">
                <a:latin typeface="Times New Roman" panose="02020603050405020304" pitchFamily="18" charset="0"/>
                <a:cs typeface="Times New Roman" panose="02020603050405020304" pitchFamily="18" charset="0"/>
              </a:rPr>
              <a:t>updated to reflect new guidance/regulations </a:t>
            </a:r>
            <a:r>
              <a:rPr lang="en-US" dirty="0">
                <a:latin typeface="Times New Roman" panose="02020603050405020304" pitchFamily="18" charset="0"/>
                <a:cs typeface="Times New Roman" panose="02020603050405020304" pitchFamily="18" charset="0"/>
              </a:rPr>
              <a:t>for January 2018</a:t>
            </a:r>
          </a:p>
          <a:p>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0BC8825E-DCFA-4720-BCBC-502528E7151B}" type="slidenum">
              <a:rPr lang="en-US" smtClean="0"/>
              <a:pPr/>
              <a:t>16</a:t>
            </a:fld>
            <a:endParaRPr lang="en-US" dirty="0"/>
          </a:p>
        </p:txBody>
      </p:sp>
      <p:pic>
        <p:nvPicPr>
          <p:cNvPr id="5" name="Picture 4" descr="Photo of a test answer shee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4143" y="2048186"/>
            <a:ext cx="410577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sz="4000" dirty="0"/>
              <a:t>Surveyor Minimum Qualifications Test (SMQT) </a:t>
            </a:r>
            <a:br>
              <a:rPr lang="en-US" sz="4000" dirty="0"/>
            </a:br>
            <a:r>
              <a:rPr lang="en-US" sz="4000" dirty="0"/>
              <a:t>and the New Regulations</a:t>
            </a:r>
          </a:p>
        </p:txBody>
      </p:sp>
    </p:spTree>
    <p:extLst>
      <p:ext uri="{BB962C8B-B14F-4D97-AF65-F5344CB8AC3E}">
        <p14:creationId xmlns:p14="http://schemas.microsoft.com/office/powerpoint/2010/main" xmlns="" val="190381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17</a:t>
            </a:fld>
            <a:endParaRPr lang="en-US" dirty="0"/>
          </a:p>
        </p:txBody>
      </p:sp>
      <p:sp>
        <p:nvSpPr>
          <p:cNvPr id="3" name="Title 2"/>
          <p:cNvSpPr>
            <a:spLocks noGrp="1"/>
          </p:cNvSpPr>
          <p:nvPr>
            <p:ph type="title"/>
          </p:nvPr>
        </p:nvSpPr>
        <p:spPr>
          <a:xfrm>
            <a:off x="0" y="2522489"/>
            <a:ext cx="8056376" cy="1765734"/>
          </a:xfrm>
        </p:spPr>
        <p:txBody>
          <a:bodyPr/>
          <a:lstStyle/>
          <a:p>
            <a:r>
              <a:rPr lang="en-US" dirty="0"/>
              <a:t>Current Survey Processes</a:t>
            </a:r>
            <a:br>
              <a:rPr lang="en-US" dirty="0"/>
            </a:br>
            <a:r>
              <a:rPr lang="en-US" dirty="0"/>
              <a:t>		vs.</a:t>
            </a:r>
            <a:br>
              <a:rPr lang="en-US" dirty="0"/>
            </a:br>
            <a:r>
              <a:rPr lang="en-US" dirty="0"/>
              <a:t>New Survey Process</a:t>
            </a:r>
          </a:p>
        </p:txBody>
      </p:sp>
    </p:spTree>
    <p:extLst>
      <p:ext uri="{BB962C8B-B14F-4D97-AF65-F5344CB8AC3E}">
        <p14:creationId xmlns:p14="http://schemas.microsoft.com/office/powerpoint/2010/main" xmlns="" val="287185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CMS Changing the LTC Survey Process?</a:t>
            </a:r>
          </a:p>
        </p:txBody>
      </p:sp>
      <p:sp>
        <p:nvSpPr>
          <p:cNvPr id="3" name="Content Placeholder 2"/>
          <p:cNvSpPr>
            <a:spLocks noGrp="1"/>
          </p:cNvSpPr>
          <p:nvPr>
            <p:ph idx="1"/>
          </p:nvPr>
        </p:nvSpPr>
        <p:spPr/>
        <p:txBody>
          <a:bodyPr>
            <a:normAutofit fontScale="92500"/>
          </a:bodyPr>
          <a:lstStyle/>
          <a:p>
            <a:r>
              <a:rPr lang="en-US" dirty="0"/>
              <a:t>Two different survey processes existed to review for the Requirements of Participation (Traditional and QIS)</a:t>
            </a:r>
          </a:p>
          <a:p>
            <a:r>
              <a:rPr lang="en-US" dirty="0"/>
              <a:t>Surveyors identified opportunities to improve the efficiency and effectiveness of both survey processes.</a:t>
            </a:r>
          </a:p>
          <a:p>
            <a:r>
              <a:rPr lang="en-US" dirty="0"/>
              <a:t>The two processes appeared to identify slightly different quality of care/quality of life issues.</a:t>
            </a:r>
          </a:p>
          <a:p>
            <a:r>
              <a:rPr lang="en-US" dirty="0"/>
              <a:t>CMS set out to build on the best of both the Traditional and QIS processes to establish a </a:t>
            </a:r>
            <a:r>
              <a:rPr lang="en-US" dirty="0" smtClean="0"/>
              <a:t>single nationwide </a:t>
            </a:r>
            <a:r>
              <a:rPr lang="en-US" dirty="0"/>
              <a:t>survey process.</a:t>
            </a:r>
          </a:p>
        </p:txBody>
      </p:sp>
      <p:sp>
        <p:nvSpPr>
          <p:cNvPr id="4" name="Slide Number Placeholder 3"/>
          <p:cNvSpPr>
            <a:spLocks noGrp="1"/>
          </p:cNvSpPr>
          <p:nvPr>
            <p:ph type="sldNum" sz="quarter" idx="4"/>
          </p:nvPr>
        </p:nvSpPr>
        <p:spPr/>
        <p:txBody>
          <a:bodyPr/>
          <a:lstStyle/>
          <a:p>
            <a:fld id="{0BC8825E-DCFA-4720-BCBC-502528E7151B}" type="slidenum">
              <a:rPr lang="en-US" smtClean="0"/>
              <a:pPr/>
              <a:t>18</a:t>
            </a:fld>
            <a:endParaRPr lang="en-US" dirty="0"/>
          </a:p>
        </p:txBody>
      </p:sp>
    </p:spTree>
    <p:extLst>
      <p:ext uri="{BB962C8B-B14F-4D97-AF65-F5344CB8AC3E}">
        <p14:creationId xmlns:p14="http://schemas.microsoft.com/office/powerpoint/2010/main" xmlns="" val="320259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Same survey for entire country</a:t>
            </a:r>
          </a:p>
          <a:p>
            <a:r>
              <a:rPr lang="en-US" altLang="en-US" dirty="0">
                <a:latin typeface="Times New Roman" panose="02020603050405020304" pitchFamily="18" charset="0"/>
                <a:cs typeface="Times New Roman" panose="02020603050405020304" pitchFamily="18" charset="0"/>
              </a:rPr>
              <a:t>Strengths from Traditional &amp; QIS</a:t>
            </a:r>
          </a:p>
          <a:p>
            <a:r>
              <a:rPr lang="en-US" altLang="en-US" dirty="0">
                <a:latin typeface="Times New Roman" panose="02020603050405020304" pitchFamily="18" charset="0"/>
                <a:cs typeface="Times New Roman" panose="02020603050405020304" pitchFamily="18" charset="0"/>
              </a:rPr>
              <a:t>New innovative approaches</a:t>
            </a:r>
          </a:p>
          <a:p>
            <a:r>
              <a:rPr lang="en-US" altLang="en-US" dirty="0">
                <a:latin typeface="Times New Roman" panose="02020603050405020304" pitchFamily="18" charset="0"/>
                <a:cs typeface="Times New Roman" panose="02020603050405020304" pitchFamily="18" charset="0"/>
              </a:rPr>
              <a:t>Effective and efficient </a:t>
            </a:r>
          </a:p>
          <a:p>
            <a:r>
              <a:rPr lang="en-US" altLang="en-US" dirty="0">
                <a:latin typeface="Times New Roman" panose="02020603050405020304" pitchFamily="18" charset="0"/>
                <a:cs typeface="Times New Roman" panose="02020603050405020304" pitchFamily="18" charset="0"/>
              </a:rPr>
              <a:t>Resident-centered</a:t>
            </a:r>
          </a:p>
          <a:p>
            <a:r>
              <a:rPr lang="en-US" altLang="en-US" dirty="0">
                <a:latin typeface="Times New Roman" panose="02020603050405020304" pitchFamily="18" charset="0"/>
                <a:cs typeface="Times New Roman" panose="02020603050405020304" pitchFamily="18" charset="0"/>
              </a:rPr>
              <a:t>Balance between structure and surveyor autonomy</a:t>
            </a:r>
          </a:p>
        </p:txBody>
      </p:sp>
      <p:sp>
        <p:nvSpPr>
          <p:cNvPr id="3" name="Slide Number Placeholder 2"/>
          <p:cNvSpPr>
            <a:spLocks noGrp="1"/>
          </p:cNvSpPr>
          <p:nvPr>
            <p:ph type="sldNum" sz="quarter" idx="4"/>
          </p:nvPr>
        </p:nvSpPr>
        <p:spPr/>
        <p:txBody>
          <a:bodyPr/>
          <a:lstStyle/>
          <a:p>
            <a:fld id="{0BC8825E-DCFA-4720-BCBC-502528E7151B}" type="slidenum">
              <a:rPr lang="en-US" smtClean="0"/>
              <a:pPr/>
              <a:t>19</a:t>
            </a:fld>
            <a:endParaRPr lang="en-US" dirty="0"/>
          </a:p>
        </p:txBody>
      </p:sp>
      <p:pic>
        <p:nvPicPr>
          <p:cNvPr id="2" name="Picture 1" descr="Life of an Educator: My 10 goals as a 1st year administrato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7767" y="2060795"/>
            <a:ext cx="413425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Goals of New Process</a:t>
            </a:r>
          </a:p>
        </p:txBody>
      </p:sp>
    </p:spTree>
    <p:extLst>
      <p:ext uri="{BB962C8B-B14F-4D97-AF65-F5344CB8AC3E}">
        <p14:creationId xmlns:p14="http://schemas.microsoft.com/office/powerpoint/2010/main" xmlns="" val="31028186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information provided within these slides are current as of May 15,2017.  It provides information related to the CMS' intent to implement the survey process on November 28, 2017 and the policies and procedures based on development to date.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presentation will be updated as new information becomes available.</a:t>
            </a:r>
          </a:p>
        </p:txBody>
      </p:sp>
      <p:sp>
        <p:nvSpPr>
          <p:cNvPr id="5" name="Slide Number Placeholder 4"/>
          <p:cNvSpPr>
            <a:spLocks noGrp="1"/>
          </p:cNvSpPr>
          <p:nvPr>
            <p:ph type="sldNum" sz="quarter" idx="4"/>
          </p:nvPr>
        </p:nvSpPr>
        <p:spPr/>
        <p:txBody>
          <a:bodyPr/>
          <a:lstStyle/>
          <a:p>
            <a:fld id="{0BC8825E-DCFA-4720-BCBC-502528E7151B}" type="slidenum">
              <a:rPr lang="en-US" smtClean="0"/>
              <a:pPr/>
              <a:t>2</a:t>
            </a:fld>
            <a:endParaRPr lang="en-US" dirty="0"/>
          </a:p>
        </p:txBody>
      </p:sp>
      <p:sp>
        <p:nvSpPr>
          <p:cNvPr id="7" name="Title 6"/>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xmlns="" val="341435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2554829764"/>
              </p:ext>
            </p:extLst>
          </p:nvPr>
        </p:nvGraphicFramePr>
        <p:xfrm>
          <a:off x="609600" y="1828800"/>
          <a:ext cx="10972800" cy="21082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Quality Indicator Survey (QIS)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a:t>
                      </a:r>
                      <a:r>
                        <a:rPr lang="en-US" baseline="0" dirty="0">
                          <a:solidFill>
                            <a:schemeClr val="tx1"/>
                          </a:solidFill>
                          <a:latin typeface="Times New Roman" panose="02020603050405020304" pitchFamily="18" charset="0"/>
                          <a:cs typeface="Times New Roman" panose="02020603050405020304" pitchFamily="18" charset="0"/>
                        </a:rPr>
                        <a:t> Process</a:t>
                      </a:r>
                      <a:endParaRPr lang="en-US"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173736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Survey team collects data and records the findings on paper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computer is only used to prepare the deficiencies recorded on the CMS-2567</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Each survey team member uses a tablet PC throughout the survey process to record findings that are synthesized and organized by the QIS software</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Each survey team member uses a </a:t>
                      </a:r>
                      <a:r>
                        <a:rPr lang="en-US" b="0" dirty="0" smtClean="0">
                          <a:solidFill>
                            <a:schemeClr val="tx1"/>
                          </a:solidFill>
                          <a:latin typeface="Times New Roman" panose="02020603050405020304" pitchFamily="18" charset="0"/>
                          <a:cs typeface="Times New Roman" panose="02020603050405020304" pitchFamily="18" charset="0"/>
                        </a:rPr>
                        <a:t>tablet</a:t>
                      </a:r>
                      <a:r>
                        <a:rPr lang="en-US" b="0" baseline="0" dirty="0" smtClean="0">
                          <a:solidFill>
                            <a:schemeClr val="tx1"/>
                          </a:solidFill>
                          <a:latin typeface="Times New Roman" panose="02020603050405020304" pitchFamily="18" charset="0"/>
                          <a:cs typeface="Times New Roman" panose="02020603050405020304" pitchFamily="18" charset="0"/>
                        </a:rPr>
                        <a:t> or l</a:t>
                      </a:r>
                      <a:r>
                        <a:rPr lang="en-US" b="0" dirty="0" smtClean="0">
                          <a:solidFill>
                            <a:schemeClr val="tx1"/>
                          </a:solidFill>
                          <a:latin typeface="Times New Roman" panose="02020603050405020304" pitchFamily="18" charset="0"/>
                          <a:cs typeface="Times New Roman" panose="02020603050405020304" pitchFamily="18" charset="0"/>
                        </a:rPr>
                        <a:t>aptop </a:t>
                      </a:r>
                      <a:r>
                        <a:rPr lang="en-US" b="0" dirty="0">
                          <a:solidFill>
                            <a:schemeClr val="tx1"/>
                          </a:solidFill>
                          <a:latin typeface="Times New Roman" panose="02020603050405020304" pitchFamily="18" charset="0"/>
                          <a:cs typeface="Times New Roman" panose="02020603050405020304" pitchFamily="18" charset="0"/>
                        </a:rPr>
                        <a:t>PC throughout the survey process to record findings that are synthesized and organized by new software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20</a:t>
            </a:fld>
            <a:endParaRPr lang="en-US" dirty="0"/>
          </a:p>
        </p:txBody>
      </p:sp>
      <p:sp>
        <p:nvSpPr>
          <p:cNvPr id="5" name="Title 4"/>
          <p:cNvSpPr>
            <a:spLocks noGrp="1"/>
          </p:cNvSpPr>
          <p:nvPr>
            <p:ph type="title"/>
          </p:nvPr>
        </p:nvSpPr>
        <p:spPr/>
        <p:txBody>
          <a:bodyPr/>
          <a:lstStyle/>
          <a:p>
            <a:r>
              <a:rPr lang="en-US" dirty="0"/>
              <a:t>Automation</a:t>
            </a:r>
          </a:p>
        </p:txBody>
      </p:sp>
    </p:spTree>
    <p:extLst>
      <p:ext uri="{BB962C8B-B14F-4D97-AF65-F5344CB8AC3E}">
        <p14:creationId xmlns:p14="http://schemas.microsoft.com/office/powerpoint/2010/main" xmlns="" val="377207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3486653608"/>
              </p:ext>
            </p:extLst>
          </p:nvPr>
        </p:nvGraphicFramePr>
        <p:xfrm>
          <a:off x="609600" y="1828800"/>
          <a:ext cx="10972800" cy="37541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4210820128"/>
                  </a:ext>
                </a:extLst>
              </a:tr>
              <a:tr h="338328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size determined by facility census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Residents are pre-selected based on QM/QI percentiles (total sample)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may be adjusted based on issues identified on tour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Maximum sample size is 30 residents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complaints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tc>
                  <a:txBody>
                    <a:bodyPr/>
                    <a:lstStyle/>
                    <a:p>
                      <a:pPr marL="0" indent="0" algn="l">
                        <a:buClr>
                          <a:schemeClr val="tx1"/>
                        </a:buClr>
                        <a:buFont typeface="Arial" panose="020B0604020202020204" pitchFamily="34" charset="0"/>
                        <a:buNone/>
                      </a:pPr>
                      <a:r>
                        <a:rPr lang="en-US" b="0" dirty="0">
                          <a:solidFill>
                            <a:schemeClr val="tx1"/>
                          </a:solidFill>
                          <a:latin typeface="Times New Roman" panose="02020603050405020304" pitchFamily="18" charset="0"/>
                          <a:cs typeface="Times New Roman" panose="02020603050405020304" pitchFamily="18" charset="0"/>
                        </a:rPr>
                        <a:t>The ASE-Q provides a randomly selected sample of residents for the following:</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Admission sample is a review of up to 30 current or discharged resident records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Census sample includes up to 40 current residents for observation, interview, and record review</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With QIS 4.04, complaints can be included in census sample</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Sample size is determined  by the facility census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70% of the total sample is MDS pre-selected residents and 30% of the total sample is surveyor-selected residents.  Surveyors finalize the sample based on observations, interviews, and a limited record review.</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Maximum sample size is 35 </a:t>
                      </a:r>
                      <a:r>
                        <a:rPr lang="en-US" b="0" dirty="0" smtClean="0">
                          <a:solidFill>
                            <a:schemeClr val="tx1"/>
                          </a:solidFill>
                          <a:latin typeface="Times New Roman" panose="02020603050405020304" pitchFamily="18" charset="0"/>
                          <a:cs typeface="Times New Roman" panose="02020603050405020304" pitchFamily="18" charset="0"/>
                        </a:rPr>
                        <a:t>residents</a:t>
                      </a: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21</a:t>
            </a:fld>
            <a:endParaRPr lang="en-US" dirty="0"/>
          </a:p>
        </p:txBody>
      </p:sp>
      <p:sp>
        <p:nvSpPr>
          <p:cNvPr id="5" name="Title 4"/>
          <p:cNvSpPr>
            <a:spLocks noGrp="1"/>
          </p:cNvSpPr>
          <p:nvPr>
            <p:ph type="title"/>
          </p:nvPr>
        </p:nvSpPr>
        <p:spPr/>
        <p:txBody>
          <a:bodyPr/>
          <a:lstStyle/>
          <a:p>
            <a:r>
              <a:rPr lang="en-US" dirty="0"/>
              <a:t>Sample Selection</a:t>
            </a:r>
          </a:p>
        </p:txBody>
      </p:sp>
    </p:spTree>
    <p:extLst>
      <p:ext uri="{BB962C8B-B14F-4D97-AF65-F5344CB8AC3E}">
        <p14:creationId xmlns:p14="http://schemas.microsoft.com/office/powerpoint/2010/main" xmlns="" val="165882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1798850053"/>
              </p:ext>
            </p:extLst>
          </p:nvPr>
        </p:nvGraphicFramePr>
        <p:xfrm>
          <a:off x="609600" y="1828800"/>
          <a:ext cx="10972800" cy="37541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7084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338328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Review Casper 3 and 4 reports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Survey team uses QM/QIs report offsite to identify preliminary sample of residents areas of concern</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Review the Casper 3 report and current complaints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Download the MDS data </a:t>
                      </a:r>
                      <a:r>
                        <a:rPr lang="en-US" b="0" dirty="0" smtClean="0">
                          <a:solidFill>
                            <a:schemeClr val="tx1"/>
                          </a:solidFill>
                          <a:latin typeface="Times New Roman" panose="02020603050405020304" pitchFamily="18" charset="0"/>
                          <a:cs typeface="Times New Roman" panose="02020603050405020304" pitchFamily="18" charset="0"/>
                        </a:rPr>
                        <a:t>to </a:t>
                      </a:r>
                      <a:r>
                        <a:rPr lang="en-US" b="0" dirty="0">
                          <a:solidFill>
                            <a:schemeClr val="tx1"/>
                          </a:solidFill>
                          <a:latin typeface="Times New Roman" panose="02020603050405020304" pitchFamily="18" charset="0"/>
                          <a:cs typeface="Times New Roman" panose="02020603050405020304" pitchFamily="18" charset="0"/>
                        </a:rPr>
                        <a:t>PCs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ASE-Q selects a random sample of residents for Stage 1 from residents with MDS assessments in past 180 days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Each team member independently reviews the Casper 3 report and other facility history information </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Review offsite selected residents and their indicators and the facility rates.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22</a:t>
            </a:fld>
            <a:endParaRPr lang="en-US" dirty="0"/>
          </a:p>
        </p:txBody>
      </p:sp>
      <p:sp>
        <p:nvSpPr>
          <p:cNvPr id="5" name="Title 4"/>
          <p:cNvSpPr>
            <a:spLocks noGrp="1"/>
          </p:cNvSpPr>
          <p:nvPr>
            <p:ph type="title"/>
          </p:nvPr>
        </p:nvSpPr>
        <p:spPr/>
        <p:txBody>
          <a:bodyPr/>
          <a:lstStyle/>
          <a:p>
            <a:r>
              <a:rPr lang="en-US" dirty="0"/>
              <a:t>Offsite</a:t>
            </a:r>
          </a:p>
        </p:txBody>
      </p:sp>
    </p:spTree>
    <p:extLst>
      <p:ext uri="{BB962C8B-B14F-4D97-AF65-F5344CB8AC3E}">
        <p14:creationId xmlns:p14="http://schemas.microsoft.com/office/powerpoint/2010/main" xmlns="" val="388292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1905116848"/>
              </p:ext>
            </p:extLst>
          </p:nvPr>
        </p:nvGraphicFramePr>
        <p:xfrm>
          <a:off x="609600" y="1828800"/>
          <a:ext cx="10972800" cy="2468331"/>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2102571">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Roster Sample Matrix Form (CMS-802)</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Obtain census number and alphabetical resident census with room numbers and units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List of new admissions over last 30 days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Completed matrix for new admissions over the last 30 days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Facility census number</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Alphabetical list of residents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List of residents who smoke and designated smoking times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23</a:t>
            </a:fld>
            <a:endParaRPr lang="en-US" dirty="0"/>
          </a:p>
        </p:txBody>
      </p:sp>
      <p:sp>
        <p:nvSpPr>
          <p:cNvPr id="5" name="Title 4"/>
          <p:cNvSpPr>
            <a:spLocks noGrp="1"/>
          </p:cNvSpPr>
          <p:nvPr>
            <p:ph type="title"/>
          </p:nvPr>
        </p:nvSpPr>
        <p:spPr/>
        <p:txBody>
          <a:bodyPr/>
          <a:lstStyle/>
          <a:p>
            <a:r>
              <a:rPr lang="en-US" dirty="0"/>
              <a:t>Information Needed Upon Entrance</a:t>
            </a:r>
          </a:p>
        </p:txBody>
      </p:sp>
    </p:spTree>
    <p:extLst>
      <p:ext uri="{BB962C8B-B14F-4D97-AF65-F5344CB8AC3E}">
        <p14:creationId xmlns:p14="http://schemas.microsoft.com/office/powerpoint/2010/main" xmlns="" val="1709054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3201963015"/>
              </p:ext>
            </p:extLst>
          </p:nvPr>
        </p:nvGraphicFramePr>
        <p:xfrm>
          <a:off x="357351" y="1586324"/>
          <a:ext cx="10972800" cy="445883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29521">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409307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Gather information about pre-selected residents and new concerns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Determine whether pre-selected residents are still appropriate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1 – 3 hours on average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No sample selection</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Initial overview of facility, resident population and staff/resident interactions. </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30 – 45 minutes on </a:t>
                      </a:r>
                      <a:r>
                        <a:rPr lang="en-US" b="0" dirty="0" smtClean="0">
                          <a:solidFill>
                            <a:schemeClr val="tx1"/>
                          </a:solidFill>
                          <a:latin typeface="Times New Roman" panose="02020603050405020304" pitchFamily="18" charset="0"/>
                          <a:cs typeface="Times New Roman" panose="02020603050405020304" pitchFamily="18" charset="0"/>
                        </a:rPr>
                        <a:t>average for initial overview</a:t>
                      </a: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No formal tour process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Surveyors complete a full observation, interview all interviewable residents, and complete a limited record review for initial pool residents: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Offsite selected residents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New admissions </a:t>
                      </a:r>
                    </a:p>
                    <a:p>
                      <a:pPr marL="742950" lvl="1"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Vulnerable residents </a:t>
                      </a:r>
                    </a:p>
                    <a:p>
                      <a:pPr marL="742950" lvl="1" indent="-285750" algn="l">
                        <a:buClr>
                          <a:schemeClr val="tx1"/>
                        </a:buClr>
                        <a:buFont typeface="Arial" panose="020B0604020202020204" pitchFamily="34" charset="0"/>
                        <a:buChar char="•"/>
                      </a:pPr>
                      <a:r>
                        <a:rPr lang="en-US" b="0" baseline="0" dirty="0" smtClean="0">
                          <a:solidFill>
                            <a:schemeClr val="tx1"/>
                          </a:solidFill>
                          <a:latin typeface="Times New Roman" panose="02020603050405020304" pitchFamily="18" charset="0"/>
                          <a:cs typeface="Times New Roman" panose="02020603050405020304" pitchFamily="18" charset="0"/>
                        </a:rPr>
                        <a:t>Identified </a:t>
                      </a:r>
                      <a:r>
                        <a:rPr lang="en-US" b="0" baseline="0" dirty="0">
                          <a:solidFill>
                            <a:schemeClr val="tx1"/>
                          </a:solidFill>
                          <a:latin typeface="Times New Roman" panose="02020603050405020304" pitchFamily="18" charset="0"/>
                          <a:cs typeface="Times New Roman" panose="02020603050405020304" pitchFamily="18" charset="0"/>
                        </a:rPr>
                        <a:t>Concern that doesn’t fall into one of the above subgroups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8 hours on </a:t>
                      </a:r>
                      <a:r>
                        <a:rPr lang="en-US" b="0" baseline="0" dirty="0" smtClean="0">
                          <a:solidFill>
                            <a:schemeClr val="tx1"/>
                          </a:solidFill>
                          <a:latin typeface="Times New Roman" panose="02020603050405020304" pitchFamily="18" charset="0"/>
                          <a:cs typeface="Times New Roman" panose="02020603050405020304" pitchFamily="18" charset="0"/>
                        </a:rPr>
                        <a:t>average for interviews, observations, and screening.</a:t>
                      </a:r>
                      <a:endParaRPr lang="en-US" b="0" baseline="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5" name="Slide Number Placeholder 4"/>
          <p:cNvSpPr>
            <a:spLocks noGrp="1"/>
          </p:cNvSpPr>
          <p:nvPr>
            <p:ph type="sldNum" sz="quarter" idx="4"/>
          </p:nvPr>
        </p:nvSpPr>
        <p:spPr/>
        <p:txBody>
          <a:bodyPr/>
          <a:lstStyle/>
          <a:p>
            <a:fld id="{0BC8825E-DCFA-4720-BCBC-502528E7151B}" type="slidenum">
              <a:rPr lang="en-US" smtClean="0"/>
              <a:pPr/>
              <a:t>24</a:t>
            </a:fld>
            <a:endParaRPr lang="en-US" dirty="0"/>
          </a:p>
        </p:txBody>
      </p:sp>
      <p:sp>
        <p:nvSpPr>
          <p:cNvPr id="3" name="Title 2"/>
          <p:cNvSpPr>
            <a:spLocks noGrp="1"/>
          </p:cNvSpPr>
          <p:nvPr>
            <p:ph type="title"/>
          </p:nvPr>
        </p:nvSpPr>
        <p:spPr/>
        <p:txBody>
          <a:bodyPr/>
          <a:lstStyle/>
          <a:p>
            <a:r>
              <a:rPr lang="en-US" dirty="0"/>
              <a:t>Initial Entry to Facility</a:t>
            </a:r>
          </a:p>
        </p:txBody>
      </p:sp>
    </p:spTree>
    <p:extLst>
      <p:ext uri="{BB962C8B-B14F-4D97-AF65-F5344CB8AC3E}">
        <p14:creationId xmlns:p14="http://schemas.microsoft.com/office/powerpoint/2010/main" xmlns="" val="394640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3964497265"/>
              </p:ext>
            </p:extLst>
          </p:nvPr>
        </p:nvGraphicFramePr>
        <p:xfrm>
          <a:off x="609600" y="1828800"/>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3657600">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Resident sample is about 20% of facility census for resident observations, interviews, and record reviews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Phase I:  Focused and comprehensive reviews based on QM/QI report and issues identified from offsite information and facility tour</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Phase II:  Focused record reviews</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Facility and environmental tasks completed during the survey</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Stage 1:  Preliminary investigation of regulatory areas in the admission and census samples and mandatory facility tasks started</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Stage 2:  Completion of in-depth investigation of triggered care areas and/or facility tasks based on concerns identified during Stage 1</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Resident sample size is about 20% of facility census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Interview, observation and limited record review care areas are provided for the initial pool process; surveyors can ask the questions as they would like</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Surveyors meet to discuss and select sample, may have more concerns than can be added to the sample; may need to prioritize concerns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25</a:t>
            </a:fld>
            <a:endParaRPr lang="en-US" dirty="0"/>
          </a:p>
        </p:txBody>
      </p:sp>
      <p:sp>
        <p:nvSpPr>
          <p:cNvPr id="5" name="Title 4"/>
          <p:cNvSpPr>
            <a:spLocks noGrp="1"/>
          </p:cNvSpPr>
          <p:nvPr>
            <p:ph type="title"/>
          </p:nvPr>
        </p:nvSpPr>
        <p:spPr/>
        <p:txBody>
          <a:bodyPr/>
          <a:lstStyle/>
          <a:p>
            <a:r>
              <a:rPr lang="en-US" dirty="0"/>
              <a:t>Survey Structure</a:t>
            </a:r>
          </a:p>
        </p:txBody>
      </p:sp>
    </p:spTree>
    <p:extLst>
      <p:ext uri="{BB962C8B-B14F-4D97-AF65-F5344CB8AC3E}">
        <p14:creationId xmlns:p14="http://schemas.microsoft.com/office/powerpoint/2010/main" xmlns="" val="204873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997059631"/>
              </p:ext>
            </p:extLst>
          </p:nvPr>
        </p:nvGraphicFramePr>
        <p:xfrm>
          <a:off x="609600" y="1828800"/>
          <a:ext cx="10972800" cy="402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 Process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3657600">
                <a:tc>
                  <a:txBody>
                    <a:bodyPr/>
                    <a:lstStyle/>
                    <a:p>
                      <a:pPr marL="0" indent="0" algn="l">
                        <a:buClr>
                          <a:schemeClr val="tx1"/>
                        </a:buClr>
                        <a:buFont typeface="Arial" panose="020B0604020202020204" pitchFamily="34" charset="0"/>
                        <a:buNone/>
                      </a:pP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Investigations are then completed during the remainder of the survey for each sample resident using CE pathways</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Facility tasks and closed record reviews are completed during the survey </a:t>
                      </a:r>
                    </a:p>
                    <a:p>
                      <a:pPr marL="285750" indent="-285750" algn="l">
                        <a:buClr>
                          <a:schemeClr val="tx1"/>
                        </a:buClr>
                        <a:buFont typeface="Arial" panose="020B0604020202020204" pitchFamily="34" charset="0"/>
                        <a:buChar char="•"/>
                      </a:pPr>
                      <a:endParaRPr lang="en-US" b="0" baseline="0"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26</a:t>
            </a:fld>
            <a:endParaRPr lang="en-US" dirty="0"/>
          </a:p>
        </p:txBody>
      </p:sp>
      <p:sp>
        <p:nvSpPr>
          <p:cNvPr id="5" name="Title 4"/>
          <p:cNvSpPr>
            <a:spLocks noGrp="1"/>
          </p:cNvSpPr>
          <p:nvPr>
            <p:ph type="title"/>
          </p:nvPr>
        </p:nvSpPr>
        <p:spPr/>
        <p:txBody>
          <a:bodyPr/>
          <a:lstStyle/>
          <a:p>
            <a:r>
              <a:rPr lang="en-US" dirty="0"/>
              <a:t>Survey Structure, continued</a:t>
            </a:r>
          </a:p>
        </p:txBody>
      </p:sp>
    </p:spTree>
    <p:extLst>
      <p:ext uri="{BB962C8B-B14F-4D97-AF65-F5344CB8AC3E}">
        <p14:creationId xmlns:p14="http://schemas.microsoft.com/office/powerpoint/2010/main" xmlns="" val="138572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compares Traditional, QIS, and new survey systems."/>
          <p:cNvGraphicFramePr>
            <a:graphicFrameLocks noGrp="1"/>
          </p:cNvGraphicFramePr>
          <p:nvPr>
            <p:ph idx="1"/>
            <p:extLst>
              <p:ext uri="{D42A27DB-BD31-4B8C-83A1-F6EECF244321}">
                <p14:modId xmlns:p14="http://schemas.microsoft.com/office/powerpoint/2010/main" xmlns="" val="1057622302"/>
              </p:ext>
            </p:extLst>
          </p:nvPr>
        </p:nvGraphicFramePr>
        <p:xfrm>
          <a:off x="609600" y="1828800"/>
          <a:ext cx="10972800" cy="2366768"/>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3854581898"/>
                    </a:ext>
                  </a:extLst>
                </a:gridCol>
                <a:gridCol w="3657600">
                  <a:extLst>
                    <a:ext uri="{9D8B030D-6E8A-4147-A177-3AD203B41FA5}">
                      <a16:colId xmlns:a16="http://schemas.microsoft.com/office/drawing/2014/main" xmlns="" val="4212323443"/>
                    </a:ext>
                  </a:extLst>
                </a:gridCol>
                <a:gridCol w="3657600">
                  <a:extLst>
                    <a:ext uri="{9D8B030D-6E8A-4147-A177-3AD203B41FA5}">
                      <a16:colId xmlns:a16="http://schemas.microsoft.com/office/drawing/2014/main" xmlns="" val="3903333585"/>
                    </a:ext>
                  </a:extLst>
                </a:gridCol>
              </a:tblGrid>
              <a:tr h="365760">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Traditional</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b="1" dirty="0">
                          <a:solidFill>
                            <a:schemeClr val="tx1"/>
                          </a:solidFill>
                          <a:latin typeface="Times New Roman" panose="02020603050405020304" pitchFamily="18" charset="0"/>
                          <a:cs typeface="Times New Roman" panose="02020603050405020304" pitchFamily="18" charset="0"/>
                        </a:rPr>
                        <a:t>QIS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New Survey</a:t>
                      </a:r>
                      <a:r>
                        <a:rPr lang="en-US" baseline="0" dirty="0">
                          <a:solidFill>
                            <a:schemeClr val="tx1"/>
                          </a:solidFill>
                          <a:latin typeface="Times New Roman" panose="02020603050405020304" pitchFamily="18" charset="0"/>
                          <a:cs typeface="Times New Roman" panose="02020603050405020304" pitchFamily="18" charset="0"/>
                        </a:rPr>
                        <a:t> Process</a:t>
                      </a:r>
                      <a:endParaRPr lang="en-US" dirty="0">
                        <a:solidFill>
                          <a:schemeClr val="tx1"/>
                        </a:solidFill>
                        <a:latin typeface="Times New Roman" panose="02020603050405020304" pitchFamily="18" charset="0"/>
                        <a:cs typeface="Times New Roman" panose="02020603050405020304" pitchFamily="18" charset="0"/>
                      </a:endParaRP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4210820128"/>
                  </a:ext>
                </a:extLst>
              </a:tr>
              <a:tr h="2001008">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Meet with Resident Group/Council</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Resident Council minutes review to identify concerns</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Interview with Resident Council President or Representative</a:t>
                      </a:r>
                    </a:p>
                    <a:p>
                      <a:pPr marL="285750" indent="-285750" algn="l">
                        <a:buClr>
                          <a:schemeClr val="tx1"/>
                        </a:buClr>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Includes Resident Council minutes review to identify concerns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Resident Council Meeting with active members </a:t>
                      </a:r>
                    </a:p>
                    <a:p>
                      <a:pPr marL="285750" indent="-285750" algn="l">
                        <a:buClr>
                          <a:schemeClr val="tx1"/>
                        </a:buClr>
                        <a:buFont typeface="Arial" panose="020B0604020202020204" pitchFamily="34" charset="0"/>
                        <a:buChar char="•"/>
                      </a:pPr>
                      <a:r>
                        <a:rPr lang="en-US" b="0" baseline="0" dirty="0">
                          <a:solidFill>
                            <a:schemeClr val="tx1"/>
                          </a:solidFill>
                          <a:latin typeface="Times New Roman" panose="02020603050405020304" pitchFamily="18" charset="0"/>
                          <a:cs typeface="Times New Roman" panose="02020603050405020304" pitchFamily="18" charset="0"/>
                        </a:rPr>
                        <a:t>Includes Resident Council minutes review to identify concerns </a:t>
                      </a:r>
                    </a:p>
                  </a:txBody>
                  <a:tcPr marL="95416" marR="954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3893965738"/>
                  </a:ext>
                </a:extLst>
              </a:tr>
            </a:tbl>
          </a:graphicData>
        </a:graphic>
      </p:graphicFrame>
      <p:sp>
        <p:nvSpPr>
          <p:cNvPr id="3" name="Slide Number Placeholder 2"/>
          <p:cNvSpPr>
            <a:spLocks noGrp="1"/>
          </p:cNvSpPr>
          <p:nvPr>
            <p:ph type="sldNum" sz="quarter" idx="4"/>
          </p:nvPr>
        </p:nvSpPr>
        <p:spPr/>
        <p:txBody>
          <a:bodyPr/>
          <a:lstStyle/>
          <a:p>
            <a:fld id="{0BC8825E-DCFA-4720-BCBC-502528E7151B}" type="slidenum">
              <a:rPr lang="en-US" smtClean="0"/>
              <a:pPr/>
              <a:t>27</a:t>
            </a:fld>
            <a:endParaRPr lang="en-US" dirty="0"/>
          </a:p>
        </p:txBody>
      </p:sp>
      <p:sp>
        <p:nvSpPr>
          <p:cNvPr id="5" name="Title 4"/>
          <p:cNvSpPr>
            <a:spLocks noGrp="1"/>
          </p:cNvSpPr>
          <p:nvPr>
            <p:ph type="title"/>
          </p:nvPr>
        </p:nvSpPr>
        <p:spPr/>
        <p:txBody>
          <a:bodyPr/>
          <a:lstStyle/>
          <a:p>
            <a:r>
              <a:rPr lang="en-US" dirty="0"/>
              <a:t>Group Interviews</a:t>
            </a:r>
          </a:p>
        </p:txBody>
      </p:sp>
    </p:spTree>
    <p:extLst>
      <p:ext uri="{BB962C8B-B14F-4D97-AF65-F5344CB8AC3E}">
        <p14:creationId xmlns:p14="http://schemas.microsoft.com/office/powerpoint/2010/main" xmlns="" val="161704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28</a:t>
            </a:fld>
            <a:endParaRPr lang="en-US" dirty="0"/>
          </a:p>
        </p:txBody>
      </p:sp>
      <p:sp>
        <p:nvSpPr>
          <p:cNvPr id="5" name="Title 4"/>
          <p:cNvSpPr>
            <a:spLocks noGrp="1"/>
          </p:cNvSpPr>
          <p:nvPr>
            <p:ph type="title"/>
          </p:nvPr>
        </p:nvSpPr>
        <p:spPr/>
        <p:txBody>
          <a:bodyPr/>
          <a:lstStyle/>
          <a:p>
            <a:r>
              <a:rPr lang="en-US" dirty="0"/>
              <a:t>New LTC Survey Process Overview</a:t>
            </a:r>
          </a:p>
        </p:txBody>
      </p:sp>
    </p:spTree>
    <p:extLst>
      <p:ext uri="{BB962C8B-B14F-4D97-AF65-F5344CB8AC3E}">
        <p14:creationId xmlns:p14="http://schemas.microsoft.com/office/powerpoint/2010/main" xmlns="" val="360518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solidFill>
            <a:schemeClr val="bg1"/>
          </a:solidFill>
        </p:spPr>
        <p:txBody>
          <a:bodyPr>
            <a:normAutofit/>
          </a:bodyPr>
          <a:lstStyle/>
          <a:p>
            <a:pPr>
              <a:lnSpc>
                <a:spcPct val="100000"/>
              </a:lnSpc>
              <a:buClr>
                <a:schemeClr val="tx1"/>
              </a:buClr>
              <a:defRPr/>
            </a:pPr>
            <a:r>
              <a:rPr lang="en-US" dirty="0">
                <a:latin typeface="Times New Roman" panose="02020603050405020304" pitchFamily="18" charset="0"/>
                <a:cs typeface="Times New Roman" panose="02020603050405020304" pitchFamily="18" charset="0"/>
              </a:rPr>
              <a:t>The new survey process builds on the best of both survey processes.</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Process is computer software-based</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Input from various stakeholders</a:t>
            </a:r>
          </a:p>
          <a:p>
            <a:pPr>
              <a:lnSpc>
                <a:spcPct val="100000"/>
              </a:lnSpc>
              <a:buClr>
                <a:schemeClr val="tx1"/>
              </a:buClr>
              <a:defRPr/>
            </a:pPr>
            <a:r>
              <a:rPr lang="en-US" dirty="0">
                <a:latin typeface="Times New Roman" panose="02020603050405020304" pitchFamily="18" charset="0"/>
                <a:cs typeface="Times New Roman" panose="02020603050405020304" pitchFamily="18" charset="0"/>
              </a:rPr>
              <a:t>Survey process and software are in testing and development and </a:t>
            </a:r>
            <a:r>
              <a:rPr lang="en-US" dirty="0" smtClean="0">
                <a:latin typeface="Times New Roman" panose="02020603050405020304" pitchFamily="18" charset="0"/>
                <a:cs typeface="Times New Roman" panose="02020603050405020304" pitchFamily="18" charset="0"/>
              </a:rPr>
              <a:t>validation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29</a:t>
            </a:fld>
            <a:endParaRPr lang="en-US" dirty="0"/>
          </a:p>
        </p:txBody>
      </p:sp>
      <p:sp>
        <p:nvSpPr>
          <p:cNvPr id="5" name="Title 4"/>
          <p:cNvSpPr>
            <a:spLocks noGrp="1"/>
          </p:cNvSpPr>
          <p:nvPr>
            <p:ph type="title"/>
          </p:nvPr>
        </p:nvSpPr>
        <p:spPr/>
        <p:txBody>
          <a:bodyPr/>
          <a:lstStyle/>
          <a:p>
            <a:r>
              <a:rPr lang="en-US" dirty="0"/>
              <a:t>New Survey Process</a:t>
            </a:r>
          </a:p>
        </p:txBody>
      </p:sp>
    </p:spTree>
    <p:extLst>
      <p:ext uri="{BB962C8B-B14F-4D97-AF65-F5344CB8AC3E}">
        <p14:creationId xmlns:p14="http://schemas.microsoft.com/office/powerpoint/2010/main" xmlns="" val="376731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Overview of Regulation Reform</a:t>
            </a:r>
          </a:p>
          <a:p>
            <a:r>
              <a:rPr lang="en-US" dirty="0" smtClean="0">
                <a:latin typeface="Times New Roman" panose="02020603050405020304" pitchFamily="18" charset="0"/>
                <a:cs typeface="Times New Roman" panose="02020603050405020304" pitchFamily="18" charset="0"/>
              </a:rPr>
              <a:t>F-Tag </a:t>
            </a:r>
            <a:r>
              <a:rPr lang="en-US" dirty="0">
                <a:latin typeface="Times New Roman" panose="02020603050405020304" pitchFamily="18" charset="0"/>
                <a:cs typeface="Times New Roman" panose="02020603050405020304" pitchFamily="18" charset="0"/>
              </a:rPr>
              <a:t>Renumbering </a:t>
            </a:r>
          </a:p>
          <a:p>
            <a:r>
              <a:rPr lang="en-US" dirty="0">
                <a:latin typeface="Times New Roman" panose="02020603050405020304" pitchFamily="18" charset="0"/>
                <a:cs typeface="Times New Roman" panose="02020603050405020304" pitchFamily="18" charset="0"/>
              </a:rPr>
              <a:t>New Interpretive Guidance (IG)</a:t>
            </a:r>
          </a:p>
          <a:p>
            <a:r>
              <a:rPr lang="en-US" dirty="0">
                <a:latin typeface="Times New Roman" panose="02020603050405020304" pitchFamily="18" charset="0"/>
                <a:cs typeface="Times New Roman" panose="02020603050405020304" pitchFamily="18" charset="0"/>
              </a:rPr>
              <a:t>Current Survey Processes vs. New Survey Process</a:t>
            </a:r>
          </a:p>
          <a:p>
            <a:r>
              <a:rPr lang="en-US" dirty="0">
                <a:latin typeface="Times New Roman" panose="02020603050405020304" pitchFamily="18" charset="0"/>
                <a:cs typeface="Times New Roman" panose="02020603050405020304" pitchFamily="18" charset="0"/>
              </a:rPr>
              <a:t>New LTC Survey Process</a:t>
            </a:r>
          </a:p>
          <a:p>
            <a:r>
              <a:rPr lang="en-US" dirty="0">
                <a:latin typeface="Times New Roman" panose="02020603050405020304" pitchFamily="18" charset="0"/>
                <a:cs typeface="Times New Roman" panose="02020603050405020304" pitchFamily="18" charset="0"/>
              </a:rPr>
              <a:t>LTC Surveyor Training</a:t>
            </a:r>
          </a:p>
          <a:p>
            <a:r>
              <a:rPr lang="en-US" dirty="0">
                <a:latin typeface="Times New Roman" panose="02020603050405020304" pitchFamily="18" charset="0"/>
                <a:cs typeface="Times New Roman" panose="02020603050405020304" pitchFamily="18" charset="0"/>
              </a:rPr>
              <a:t>State Preparation</a:t>
            </a:r>
          </a:p>
          <a:p>
            <a:r>
              <a:rPr lang="en-US" dirty="0">
                <a:latin typeface="Times New Roman" panose="02020603050405020304" pitchFamily="18" charset="0"/>
                <a:cs typeface="Times New Roman" panose="02020603050405020304" pitchFamily="18" charset="0"/>
              </a:rPr>
              <a:t>Questions?</a:t>
            </a:r>
          </a:p>
        </p:txBody>
      </p:sp>
      <p:sp>
        <p:nvSpPr>
          <p:cNvPr id="5" name="Slide Number Placeholder 4"/>
          <p:cNvSpPr>
            <a:spLocks noGrp="1"/>
          </p:cNvSpPr>
          <p:nvPr>
            <p:ph type="sldNum" sz="quarter" idx="4"/>
          </p:nvPr>
        </p:nvSpPr>
        <p:spPr/>
        <p:txBody>
          <a:bodyPr/>
          <a:lstStyle/>
          <a:p>
            <a:fld id="{0BC8825E-DCFA-4720-BCBC-502528E7151B}" type="slidenum">
              <a:rPr lang="en-US" smtClean="0"/>
              <a:pPr/>
              <a:t>3</a:t>
            </a:fld>
            <a:endParaRPr lang="en-US" dirty="0"/>
          </a:p>
        </p:txBody>
      </p:sp>
      <p:sp>
        <p:nvSpPr>
          <p:cNvPr id="7" name="Title 6"/>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xmlns="" val="1847152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Three parts to new Survey Process: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Initial pool process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Sample Selection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Investigation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30</a:t>
            </a:fld>
            <a:endParaRPr lang="en-US" dirty="0"/>
          </a:p>
        </p:txBody>
      </p:sp>
      <p:sp>
        <p:nvSpPr>
          <p:cNvPr id="5" name="Title 4"/>
          <p:cNvSpPr>
            <a:spLocks noGrp="1"/>
          </p:cNvSpPr>
          <p:nvPr>
            <p:ph type="title"/>
          </p:nvPr>
        </p:nvSpPr>
        <p:spPr/>
        <p:txBody>
          <a:bodyPr/>
          <a:lstStyle/>
          <a:p>
            <a:r>
              <a:rPr lang="en-US" dirty="0"/>
              <a:t>New Survey </a:t>
            </a:r>
            <a:r>
              <a:rPr lang="en-US" dirty="0" smtClean="0"/>
              <a:t>Process (continued)</a:t>
            </a:r>
            <a:endParaRPr lang="en-US" dirty="0"/>
          </a:p>
        </p:txBody>
      </p:sp>
    </p:spTree>
    <p:extLst>
      <p:ext uri="{BB962C8B-B14F-4D97-AF65-F5344CB8AC3E}">
        <p14:creationId xmlns:p14="http://schemas.microsoft.com/office/powerpoint/2010/main" xmlns="" val="226696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Current QIS/Traditional Processes</a:t>
            </a:r>
          </a:p>
          <a:p>
            <a:r>
              <a:rPr lang="en-US" altLang="en-US" dirty="0">
                <a:latin typeface="Times New Roman" panose="02020603050405020304" pitchFamily="18" charset="0"/>
                <a:cs typeface="Times New Roman" panose="02020603050405020304" pitchFamily="18" charset="0"/>
              </a:rPr>
              <a:t>State Survey Agencies</a:t>
            </a:r>
          </a:p>
          <a:p>
            <a:r>
              <a:rPr lang="en-US" altLang="en-US" dirty="0">
                <a:latin typeface="Times New Roman" panose="02020603050405020304" pitchFamily="18" charset="0"/>
                <a:cs typeface="Times New Roman" panose="02020603050405020304" pitchFamily="18" charset="0"/>
              </a:rPr>
              <a:t>Regional Offices</a:t>
            </a:r>
          </a:p>
          <a:p>
            <a:r>
              <a:rPr lang="en-US" altLang="en-US" dirty="0">
                <a:latin typeface="Times New Roman" panose="02020603050405020304" pitchFamily="18" charset="0"/>
                <a:cs typeface="Times New Roman" panose="02020603050405020304" pitchFamily="18" charset="0"/>
              </a:rPr>
              <a:t>CMS Central Office </a:t>
            </a:r>
          </a:p>
          <a:p>
            <a:r>
              <a:rPr lang="en-US" altLang="en-US" dirty="0">
                <a:latin typeface="Times New Roman" panose="02020603050405020304" pitchFamily="18" charset="0"/>
                <a:cs typeface="Times New Roman" panose="02020603050405020304" pitchFamily="18" charset="0"/>
              </a:rPr>
              <a:t>University of Colorado</a:t>
            </a:r>
          </a:p>
          <a:p>
            <a:r>
              <a:rPr lang="en-US" altLang="en-US" dirty="0">
                <a:latin typeface="Times New Roman" panose="02020603050405020304" pitchFamily="18" charset="0"/>
                <a:cs typeface="Times New Roman" panose="02020603050405020304" pitchFamily="18" charset="0"/>
              </a:rPr>
              <a:t>Technical Expert Panel </a:t>
            </a:r>
          </a:p>
          <a:p>
            <a:r>
              <a:rPr lang="en-US" altLang="en-US" dirty="0">
                <a:latin typeface="Times New Roman" panose="02020603050405020304" pitchFamily="18" charset="0"/>
                <a:cs typeface="Times New Roman" panose="02020603050405020304" pitchFamily="18" charset="0"/>
              </a:rPr>
              <a:t>Literature review &amp; data analyses</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31</a:t>
            </a:fld>
            <a:endParaRPr lang="en-US" dirty="0"/>
          </a:p>
        </p:txBody>
      </p:sp>
      <p:pic>
        <p:nvPicPr>
          <p:cNvPr id="2" name="Picture 1" descr="... Systems: Excel Table Analysis Tools for the Cloud (SQL Data Service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36231" y="2057400"/>
            <a:ext cx="4540337" cy="34088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Development Sources</a:t>
            </a:r>
          </a:p>
        </p:txBody>
      </p:sp>
    </p:spTree>
    <p:extLst>
      <p:ext uri="{BB962C8B-B14F-4D97-AF65-F5344CB8AC3E}">
        <p14:creationId xmlns:p14="http://schemas.microsoft.com/office/powerpoint/2010/main" xmlns="" val="105518883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609600" y="1549831"/>
            <a:ext cx="10972800" cy="4928461"/>
          </a:xfrm>
        </p:spPr>
        <p:txBody>
          <a:bodyPr>
            <a:noAutofit/>
          </a:bodyPr>
          <a:lstStyle/>
          <a:p>
            <a:r>
              <a:rPr lang="en-US" altLang="en-US" sz="2800" dirty="0" smtClean="0">
                <a:latin typeface="Times New Roman" panose="02020603050405020304" pitchFamily="18" charset="0"/>
                <a:cs typeface="Times New Roman" panose="02020603050405020304" pitchFamily="18" charset="0"/>
              </a:rPr>
              <a:t>Testing and validation is ongoing</a:t>
            </a:r>
          </a:p>
          <a:p>
            <a:r>
              <a:rPr lang="en-US" altLang="en-US" sz="2800" dirty="0" smtClean="0">
                <a:latin typeface="Times New Roman" panose="02020603050405020304" pitchFamily="18" charset="0"/>
                <a:cs typeface="Times New Roman" panose="02020603050405020304" pitchFamily="18" charset="0"/>
              </a:rPr>
              <a:t>Diverse </a:t>
            </a:r>
            <a:r>
              <a:rPr lang="en-US" altLang="en-US" sz="2800" dirty="0">
                <a:latin typeface="Times New Roman" panose="02020603050405020304" pitchFamily="18" charset="0"/>
                <a:cs typeface="Times New Roman" panose="02020603050405020304" pitchFamily="18" charset="0"/>
              </a:rPr>
              <a:t>selection criteria</a:t>
            </a:r>
          </a:p>
          <a:p>
            <a:pPr lvl="1"/>
            <a:r>
              <a:rPr lang="en-US" altLang="en-US" dirty="0">
                <a:latin typeface="Times New Roman" panose="02020603050405020304" pitchFamily="18" charset="0"/>
                <a:cs typeface="Times New Roman" panose="02020603050405020304" pitchFamily="18" charset="0"/>
              </a:rPr>
              <a:t>Small &amp; large facilities</a:t>
            </a:r>
          </a:p>
          <a:p>
            <a:pPr lvl="1"/>
            <a:r>
              <a:rPr lang="en-US" altLang="en-US" dirty="0">
                <a:latin typeface="Times New Roman" panose="02020603050405020304" pitchFamily="18" charset="0"/>
                <a:cs typeface="Times New Roman" panose="02020603050405020304" pitchFamily="18" charset="0"/>
              </a:rPr>
              <a:t>Urban &amp; Rural facilities</a:t>
            </a:r>
          </a:p>
          <a:p>
            <a:pPr lvl="1"/>
            <a:r>
              <a:rPr lang="en-US" altLang="en-US" dirty="0">
                <a:latin typeface="Times New Roman" panose="02020603050405020304" pitchFamily="18" charset="0"/>
                <a:cs typeface="Times New Roman" panose="02020603050405020304" pitchFamily="18" charset="0"/>
              </a:rPr>
              <a:t>Variations in 5-star ratings</a:t>
            </a:r>
          </a:p>
          <a:p>
            <a:pPr lvl="1"/>
            <a:r>
              <a:rPr lang="en-US" altLang="en-US" dirty="0">
                <a:latin typeface="Times New Roman" panose="02020603050405020304" pitchFamily="18" charset="0"/>
                <a:cs typeface="Times New Roman" panose="02020603050405020304" pitchFamily="18" charset="0"/>
              </a:rPr>
              <a:t>Geographically diverse facilities</a:t>
            </a:r>
          </a:p>
          <a:p>
            <a:r>
              <a:rPr lang="en-US" altLang="en-US" sz="2800" dirty="0">
                <a:latin typeface="Times New Roman" panose="02020603050405020304" pitchFamily="18" charset="0"/>
                <a:cs typeface="Times New Roman" panose="02020603050405020304" pitchFamily="18" charset="0"/>
              </a:rPr>
              <a:t>Use of </a:t>
            </a:r>
            <a:r>
              <a:rPr lang="en-US" altLang="en-US" sz="2800" dirty="0" smtClean="0">
                <a:latin typeface="Times New Roman" panose="02020603050405020304" pitchFamily="18" charset="0"/>
                <a:cs typeface="Times New Roman" panose="02020603050405020304" pitchFamily="18" charset="0"/>
              </a:rPr>
              <a:t> broad group of  </a:t>
            </a:r>
            <a:r>
              <a:rPr lang="en-US" altLang="en-US" sz="2800" dirty="0">
                <a:latin typeface="Times New Roman" panose="02020603050405020304" pitchFamily="18" charset="0"/>
                <a:cs typeface="Times New Roman" panose="02020603050405020304" pitchFamily="18" charset="0"/>
              </a:rPr>
              <a:t>RO, SA, and </a:t>
            </a:r>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contract surveyors to </a:t>
            </a:r>
            <a:r>
              <a:rPr lang="en-US" altLang="en-US" dirty="0" smtClean="0">
                <a:latin typeface="Times New Roman" panose="02020603050405020304" pitchFamily="18" charset="0"/>
                <a:cs typeface="Times New Roman" panose="02020603050405020304" pitchFamily="18" charset="0"/>
              </a:rPr>
              <a:t>test process and software</a:t>
            </a:r>
            <a:endParaRPr lang="en-US" altLang="en-US"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Equal use of QIS and traditional states</a:t>
            </a:r>
          </a:p>
          <a:p>
            <a:r>
              <a:rPr lang="en-US" altLang="en-US" sz="2800" dirty="0">
                <a:latin typeface="Times New Roman" panose="02020603050405020304" pitchFamily="18" charset="0"/>
                <a:cs typeface="Times New Roman" panose="02020603050405020304" pitchFamily="18" charset="0"/>
              </a:rPr>
              <a:t>Use of analytic teams</a:t>
            </a:r>
          </a:p>
        </p:txBody>
      </p:sp>
      <p:sp>
        <p:nvSpPr>
          <p:cNvPr id="3" name="Slide Number Placeholder 2"/>
          <p:cNvSpPr>
            <a:spLocks noGrp="1"/>
          </p:cNvSpPr>
          <p:nvPr>
            <p:ph type="sldNum" sz="quarter" idx="4"/>
          </p:nvPr>
        </p:nvSpPr>
        <p:spPr/>
        <p:txBody>
          <a:bodyPr/>
          <a:lstStyle/>
          <a:p>
            <a:fld id="{0BC8825E-DCFA-4720-BCBC-502528E7151B}" type="slidenum">
              <a:rPr lang="en-US" smtClean="0"/>
              <a:pPr/>
              <a:t>32</a:t>
            </a:fld>
            <a:endParaRPr lang="en-US" dirty="0"/>
          </a:p>
        </p:txBody>
      </p:sp>
      <p:pic>
        <p:nvPicPr>
          <p:cNvPr id="2" name="Picture 1" descr="... Rapporto Assinform 2011: Battuta d'arresto nell'Information Technology"/>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flipH="1">
            <a:off x="7938049" y="2057400"/>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Testing and Validation</a:t>
            </a:r>
          </a:p>
        </p:txBody>
      </p:sp>
    </p:spTree>
    <p:extLst>
      <p:ext uri="{BB962C8B-B14F-4D97-AF65-F5344CB8AC3E}">
        <p14:creationId xmlns:p14="http://schemas.microsoft.com/office/powerpoint/2010/main" xmlns="" val="113408948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 </a:t>
            </a:r>
            <a:r>
              <a:rPr lang="en-US" altLang="en-US" dirty="0">
                <a:latin typeface="Times New Roman" panose="02020603050405020304" pitchFamily="18" charset="0"/>
                <a:cs typeface="Times New Roman" panose="02020603050405020304" pitchFamily="18" charset="0"/>
              </a:rPr>
              <a:t>Overview</a:t>
            </a:r>
          </a:p>
        </p:txBody>
      </p:sp>
      <p:sp>
        <p:nvSpPr>
          <p:cNvPr id="12291" name="Content Placeholder 2"/>
          <p:cNvSpPr>
            <a:spLocks noGrp="1"/>
          </p:cNvSpPr>
          <p:nvPr>
            <p:ph idx="1"/>
          </p:nvPr>
        </p:nvSpPr>
        <p:spPr/>
        <p:txBody>
          <a:bodyPr>
            <a:normAutofit lnSpcReduction="10000"/>
          </a:bodyPr>
          <a:lstStyle/>
          <a:p>
            <a:r>
              <a:rPr lang="en-US" altLang="en-US" dirty="0">
                <a:latin typeface="Times New Roman" panose="02020603050405020304" pitchFamily="18" charset="0"/>
                <a:cs typeface="Times New Roman" panose="02020603050405020304" pitchFamily="18" charset="0"/>
              </a:rPr>
              <a:t>Initial Pool Process </a:t>
            </a:r>
          </a:p>
          <a:p>
            <a:pPr lvl="1"/>
            <a:r>
              <a:rPr lang="en-US" altLang="en-US" sz="2800" dirty="0">
                <a:latin typeface="Times New Roman" panose="02020603050405020304" pitchFamily="18" charset="0"/>
                <a:cs typeface="Times New Roman" panose="02020603050405020304" pitchFamily="18" charset="0"/>
              </a:rPr>
              <a:t>Sample size based on census:</a:t>
            </a:r>
          </a:p>
          <a:p>
            <a:pPr lvl="2"/>
            <a:r>
              <a:rPr lang="en-US" altLang="en-US" sz="2800" dirty="0">
                <a:latin typeface="Times New Roman" panose="02020603050405020304" pitchFamily="18" charset="0"/>
                <a:cs typeface="Times New Roman" panose="02020603050405020304" pitchFamily="18" charset="0"/>
              </a:rPr>
              <a:t>70% offsite selected </a:t>
            </a:r>
          </a:p>
          <a:p>
            <a:pPr lvl="2"/>
            <a:r>
              <a:rPr lang="en-US" altLang="en-US" sz="2800" dirty="0">
                <a:latin typeface="Times New Roman" panose="02020603050405020304" pitchFamily="18" charset="0"/>
                <a:cs typeface="Times New Roman" panose="02020603050405020304" pitchFamily="18" charset="0"/>
              </a:rPr>
              <a:t>30% selected onsite by team: </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Vulnerable</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New Admission</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Complaint</a:t>
            </a: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FRI (Facility Reported </a:t>
            </a:r>
            <a:r>
              <a:rPr lang="en-US" altLang="en-US" sz="2600" dirty="0" smtClean="0">
                <a:latin typeface="Times New Roman" panose="02020603050405020304" pitchFamily="18" charset="0"/>
                <a:cs typeface="Times New Roman" panose="02020603050405020304" pitchFamily="18" charset="0"/>
              </a:rPr>
              <a:t>Incidents- federal only)</a:t>
            </a:r>
            <a:endParaRPr lang="en-US" altLang="en-US" sz="2600" dirty="0">
              <a:latin typeface="Times New Roman" panose="02020603050405020304" pitchFamily="18" charset="0"/>
              <a:cs typeface="Times New Roman" panose="02020603050405020304" pitchFamily="18" charset="0"/>
            </a:endParaRPr>
          </a:p>
          <a:p>
            <a:pPr lvl="3">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Identified concern</a:t>
            </a:r>
          </a:p>
        </p:txBody>
      </p:sp>
      <p:sp>
        <p:nvSpPr>
          <p:cNvPr id="2" name="Slide Number Placeholder 1"/>
          <p:cNvSpPr>
            <a:spLocks noGrp="1"/>
          </p:cNvSpPr>
          <p:nvPr>
            <p:ph type="sldNum" sz="quarter" idx="4"/>
          </p:nvPr>
        </p:nvSpPr>
        <p:spPr/>
        <p:txBody>
          <a:bodyPr/>
          <a:lstStyle/>
          <a:p>
            <a:fld id="{0BC8825E-DCFA-4720-BCBC-502528E7151B}" type="slidenum">
              <a:rPr lang="en-US" smtClean="0"/>
              <a:pPr/>
              <a:t>33</a:t>
            </a:fld>
            <a:endParaRPr lang="en-US" dirty="0"/>
          </a:p>
        </p:txBody>
      </p:sp>
    </p:spTree>
    <p:extLst>
      <p:ext uri="{BB962C8B-B14F-4D97-AF65-F5344CB8AC3E}">
        <p14:creationId xmlns:p14="http://schemas.microsoft.com/office/powerpoint/2010/main" xmlns="" val="3391578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Select Sample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Survey team selects sample </a:t>
            </a:r>
          </a:p>
          <a:p>
            <a:r>
              <a:rPr lang="en-US" altLang="en-US" dirty="0">
                <a:latin typeface="Times New Roman" panose="02020603050405020304" pitchFamily="18" charset="0"/>
                <a:cs typeface="Times New Roman" panose="02020603050405020304" pitchFamily="18" charset="0"/>
              </a:rPr>
              <a:t>Investigations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All concerns for sample residents requiring further investigation </a:t>
            </a:r>
          </a:p>
          <a:p>
            <a:pPr lvl="2">
              <a:buFont typeface="Courier New" panose="02070309020205020404" pitchFamily="49" charset="0"/>
              <a:buChar char="o"/>
            </a:pPr>
            <a:r>
              <a:rPr lang="en-US" altLang="en-US" sz="3200" dirty="0">
                <a:latin typeface="Times New Roman" panose="02020603050405020304" pitchFamily="18" charset="0"/>
                <a:cs typeface="Times New Roman" panose="02020603050405020304" pitchFamily="18" charset="0"/>
              </a:rPr>
              <a:t>Closed records</a:t>
            </a:r>
          </a:p>
          <a:p>
            <a:pPr lvl="2">
              <a:buFont typeface="Courier New" panose="02070309020205020404" pitchFamily="49" charset="0"/>
              <a:buChar char="o"/>
            </a:pPr>
            <a:r>
              <a:rPr lang="en-US" altLang="en-US" sz="3200" dirty="0">
                <a:latin typeface="Times New Roman" panose="02020603050405020304" pitchFamily="18" charset="0"/>
                <a:cs typeface="Times New Roman" panose="02020603050405020304" pitchFamily="18" charset="0"/>
              </a:rPr>
              <a:t>Facility tasks</a:t>
            </a:r>
          </a:p>
        </p:txBody>
      </p:sp>
      <p:sp>
        <p:nvSpPr>
          <p:cNvPr id="2" name="Slide Number Placeholder 1"/>
          <p:cNvSpPr>
            <a:spLocks noGrp="1"/>
          </p:cNvSpPr>
          <p:nvPr>
            <p:ph type="sldNum" sz="quarter" idx="4"/>
          </p:nvPr>
        </p:nvSpPr>
        <p:spPr/>
        <p:txBody>
          <a:bodyPr/>
          <a:lstStyle/>
          <a:p>
            <a:fld id="{0BC8825E-DCFA-4720-BCBC-502528E7151B}" type="slidenum">
              <a:rPr lang="en-US" smtClean="0"/>
              <a:pPr/>
              <a:t>34</a:t>
            </a:fld>
            <a:endParaRPr lang="en-US" dirty="0"/>
          </a:p>
        </p:txBody>
      </p:sp>
      <p:sp>
        <p:nvSpPr>
          <p:cNvPr id="4" name="Title 3"/>
          <p:cNvSpPr>
            <a:spLocks noGrp="1"/>
          </p:cNvSpPr>
          <p:nvPr>
            <p:ph type="title"/>
          </p:nvPr>
        </p:nvSpPr>
        <p:spPr/>
        <p:txBody>
          <a:bodyPr/>
          <a:lstStyle/>
          <a:p>
            <a:r>
              <a:rPr lang="en-US" dirty="0"/>
              <a:t>Overview, continued</a:t>
            </a:r>
          </a:p>
        </p:txBody>
      </p:sp>
    </p:spTree>
    <p:extLst>
      <p:ext uri="{BB962C8B-B14F-4D97-AF65-F5344CB8AC3E}">
        <p14:creationId xmlns:p14="http://schemas.microsoft.com/office/powerpoint/2010/main" xmlns="" val="173680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latin typeface="Times New Roman" panose="02020603050405020304" pitchFamily="18" charset="0"/>
                <a:cs typeface="Times New Roman" panose="02020603050405020304" pitchFamily="18" charset="0"/>
              </a:rPr>
              <a:pPr/>
              <a:t>35</a:t>
            </a:fld>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dirty="0"/>
              <a:t>Section I. Offsite Prep</a:t>
            </a:r>
          </a:p>
        </p:txBody>
      </p:sp>
    </p:spTree>
    <p:extLst>
      <p:ext uri="{BB962C8B-B14F-4D97-AF65-F5344CB8AC3E}">
        <p14:creationId xmlns:p14="http://schemas.microsoft.com/office/powerpoint/2010/main" xmlns="" val="154964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Content Placeholder 4"/>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Team Coordinator (TC) completes offsite preparation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Repeat deficiencies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Results of last Standard survey</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Complaints</a:t>
            </a: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FRIs  </a:t>
            </a:r>
            <a:r>
              <a:rPr lang="en-US" altLang="en-US" dirty="0">
                <a:latin typeface="Times New Roman" panose="02020603050405020304" pitchFamily="18" charset="0"/>
                <a:cs typeface="Times New Roman" panose="02020603050405020304" pitchFamily="18" charset="0"/>
              </a:rPr>
              <a:t>(Facility Reported Incidences- federal only</a:t>
            </a:r>
            <a:r>
              <a:rPr lang="en-US" altLang="en-US"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Variances/waivers</a:t>
            </a:r>
          </a:p>
          <a:p>
            <a:pPr>
              <a:spcBef>
                <a:spcPts val="0"/>
              </a:spcBef>
            </a:pPr>
            <a:r>
              <a:rPr lang="en-US" altLang="en-US" dirty="0">
                <a:latin typeface="Times New Roman" panose="02020603050405020304" pitchFamily="18" charset="0"/>
                <a:cs typeface="Times New Roman" panose="02020603050405020304" pitchFamily="18" charset="0"/>
              </a:rPr>
              <a:t>Necessary documents are printed</a:t>
            </a:r>
          </a:p>
        </p:txBody>
      </p:sp>
      <p:sp>
        <p:nvSpPr>
          <p:cNvPr id="2" name="Slide Number Placeholder 1"/>
          <p:cNvSpPr>
            <a:spLocks noGrp="1"/>
          </p:cNvSpPr>
          <p:nvPr>
            <p:ph type="sldNum" sz="quarter" idx="4"/>
          </p:nvPr>
        </p:nvSpPr>
        <p:spPr/>
        <p:txBody>
          <a:bodyPr/>
          <a:lstStyle/>
          <a:p>
            <a:fld id="{0BC8825E-DCFA-4720-BCBC-502528E7151B}" type="slidenum">
              <a:rPr lang="en-US" smtClean="0"/>
              <a:pPr/>
              <a:t>36</a:t>
            </a:fld>
            <a:endParaRPr lang="en-US" dirty="0"/>
          </a:p>
        </p:txBody>
      </p:sp>
      <p:sp>
        <p:nvSpPr>
          <p:cNvPr id="3" name="Title 2"/>
          <p:cNvSpPr>
            <a:spLocks noGrp="1"/>
          </p:cNvSpPr>
          <p:nvPr>
            <p:ph type="title"/>
          </p:nvPr>
        </p:nvSpPr>
        <p:spPr/>
        <p:txBody>
          <a:bodyPr/>
          <a:lstStyle/>
          <a:p>
            <a:r>
              <a:rPr lang="en-US" dirty="0"/>
              <a:t>Offsite Preparation</a:t>
            </a:r>
          </a:p>
        </p:txBody>
      </p:sp>
    </p:spTree>
    <p:extLst>
      <p:ext uri="{BB962C8B-B14F-4D97-AF65-F5344CB8AC3E}">
        <p14:creationId xmlns:p14="http://schemas.microsoft.com/office/powerpoint/2010/main" xmlns="" val="104877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p:txBody>
          <a:bodyPr>
            <a:noAutofit/>
          </a:bodyPr>
          <a:lstStyle/>
          <a:p>
            <a:r>
              <a:rPr lang="en-US" altLang="en-US" dirty="0">
                <a:latin typeface="Times New Roman" panose="02020603050405020304" pitchFamily="18" charset="0"/>
                <a:cs typeface="Times New Roman" panose="02020603050405020304" pitchFamily="18" charset="0"/>
              </a:rPr>
              <a:t>Unit and mandatory facility task assignments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Dining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Infection Control</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Skilled Nursing Facility (SNF) Beneficiary </a:t>
            </a:r>
          </a:p>
          <a:p>
            <a:pPr marL="457200" lvl="1" indent="0">
              <a:buNone/>
            </a:pPr>
            <a:r>
              <a:rPr lang="en-US" altLang="en-US"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Protection Notification Review</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Resident Council Meeting</a:t>
            </a:r>
          </a:p>
        </p:txBody>
      </p:sp>
      <p:sp>
        <p:nvSpPr>
          <p:cNvPr id="2" name="Slide Number Placeholder 1"/>
          <p:cNvSpPr>
            <a:spLocks noGrp="1"/>
          </p:cNvSpPr>
          <p:nvPr>
            <p:ph type="sldNum" sz="quarter" idx="4"/>
          </p:nvPr>
        </p:nvSpPr>
        <p:spPr/>
        <p:txBody>
          <a:bodyPr/>
          <a:lstStyle/>
          <a:p>
            <a:fld id="{0BC8825E-DCFA-4720-BCBC-502528E7151B}" type="slidenum">
              <a:rPr lang="en-US" smtClean="0"/>
              <a:pPr/>
              <a:t>37</a:t>
            </a:fld>
            <a:endParaRPr lang="en-US" dirty="0"/>
          </a:p>
        </p:txBody>
      </p:sp>
      <p:pic>
        <p:nvPicPr>
          <p:cNvPr id="5" name="Picture 4" descr="A woman talks with two people at a dining table."/>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43935" y="2065867"/>
            <a:ext cx="316321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2"/>
          <p:cNvSpPr>
            <a:spLocks noGrp="1"/>
          </p:cNvSpPr>
          <p:nvPr>
            <p:ph type="title"/>
          </p:nvPr>
        </p:nvSpPr>
        <p:spPr/>
        <p:txBody>
          <a:bodyPr/>
          <a:lstStyle/>
          <a:p>
            <a:r>
              <a:rPr lang="en-US" dirty="0"/>
              <a:t>Offsite Preparation, continued</a:t>
            </a:r>
          </a:p>
        </p:txBody>
      </p:sp>
    </p:spTree>
    <p:extLst>
      <p:ext uri="{BB962C8B-B14F-4D97-AF65-F5344CB8AC3E}">
        <p14:creationId xmlns:p14="http://schemas.microsoft.com/office/powerpoint/2010/main" xmlns="" val="160313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Content Placeholder 4"/>
          <p:cNvSpPr>
            <a:spLocks noGrp="1"/>
          </p:cNvSpPr>
          <p:nvPr>
            <p:ph idx="1"/>
          </p:nvPr>
        </p:nvSpPr>
        <p:spPr/>
        <p:txBody>
          <a:bodyPr>
            <a:noAutofit/>
          </a:bodyPr>
          <a:lstStyle/>
          <a:p>
            <a:r>
              <a:rPr lang="en-US" altLang="en-US" dirty="0">
                <a:latin typeface="Times New Roman" panose="02020603050405020304" pitchFamily="18" charset="0"/>
                <a:cs typeface="Times New Roman" panose="02020603050405020304" pitchFamily="18" charset="0"/>
              </a:rPr>
              <a:t>Unit and facility task assignments, continued</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Kitchen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Medication administration and storage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Sufficient and competent nurse staffing</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QAA/QAPI</a:t>
            </a:r>
          </a:p>
          <a:p>
            <a:r>
              <a:rPr lang="en-US" altLang="en-US" dirty="0">
                <a:latin typeface="Times New Roman" panose="02020603050405020304" pitchFamily="18" charset="0"/>
                <a:cs typeface="Times New Roman" panose="02020603050405020304" pitchFamily="18" charset="0"/>
              </a:rPr>
              <a:t>No offsite preparation meeting</a:t>
            </a:r>
          </a:p>
        </p:txBody>
      </p:sp>
      <p:sp>
        <p:nvSpPr>
          <p:cNvPr id="2" name="Slide Number Placeholder 1"/>
          <p:cNvSpPr>
            <a:spLocks noGrp="1"/>
          </p:cNvSpPr>
          <p:nvPr>
            <p:ph type="sldNum" sz="quarter" idx="4"/>
          </p:nvPr>
        </p:nvSpPr>
        <p:spPr/>
        <p:txBody>
          <a:bodyPr/>
          <a:lstStyle/>
          <a:p>
            <a:fld id="{0BC8825E-DCFA-4720-BCBC-502528E7151B}" type="slidenum">
              <a:rPr lang="en-US" smtClean="0"/>
              <a:pPr/>
              <a:t>38</a:t>
            </a:fld>
            <a:endParaRPr lang="en-US" dirty="0"/>
          </a:p>
        </p:txBody>
      </p:sp>
      <p:sp>
        <p:nvSpPr>
          <p:cNvPr id="3" name="Title 2"/>
          <p:cNvSpPr>
            <a:spLocks noGrp="1"/>
          </p:cNvSpPr>
          <p:nvPr>
            <p:ph type="title"/>
          </p:nvPr>
        </p:nvSpPr>
        <p:spPr/>
        <p:txBody>
          <a:bodyPr/>
          <a:lstStyle/>
          <a:p>
            <a:r>
              <a:rPr lang="en-US" dirty="0"/>
              <a:t>Offsite Preparation, continued</a:t>
            </a:r>
          </a:p>
        </p:txBody>
      </p:sp>
    </p:spTree>
    <p:extLst>
      <p:ext uri="{BB962C8B-B14F-4D97-AF65-F5344CB8AC3E}">
        <p14:creationId xmlns:p14="http://schemas.microsoft.com/office/powerpoint/2010/main" xmlns="" val="202927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latin typeface="Times New Roman" panose="02020603050405020304" pitchFamily="18" charset="0"/>
                <a:cs typeface="Times New Roman" panose="02020603050405020304" pitchFamily="18" charset="0"/>
              </a:rPr>
              <a:pPr/>
              <a:t>39</a:t>
            </a:fld>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r>
              <a:rPr lang="en-US" dirty="0"/>
              <a:t>Section II. Facility Entrance</a:t>
            </a:r>
          </a:p>
        </p:txBody>
      </p:sp>
    </p:spTree>
    <p:extLst>
      <p:ext uri="{BB962C8B-B14F-4D97-AF65-F5344CB8AC3E}">
        <p14:creationId xmlns:p14="http://schemas.microsoft.com/office/powerpoint/2010/main" xmlns="" val="346634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86750" y="6348413"/>
            <a:ext cx="3905250" cy="365125"/>
          </a:xfrm>
        </p:spPr>
        <p:txBody>
          <a:bodyPr/>
          <a:lstStyle/>
          <a:p>
            <a:fld id="{0BC8825E-DCFA-4720-BCBC-502528E7151B}" type="slidenum">
              <a:rPr lang="en-US" smtClean="0"/>
              <a:pPr/>
              <a:t>4</a:t>
            </a:fld>
            <a:endParaRPr lang="en-US" dirty="0"/>
          </a:p>
        </p:txBody>
      </p:sp>
      <p:sp>
        <p:nvSpPr>
          <p:cNvPr id="13" name="Title 12"/>
          <p:cNvSpPr>
            <a:spLocks noGrp="1"/>
          </p:cNvSpPr>
          <p:nvPr>
            <p:ph type="title"/>
          </p:nvPr>
        </p:nvSpPr>
        <p:spPr/>
        <p:txBody>
          <a:bodyPr/>
          <a:lstStyle/>
          <a:p>
            <a:r>
              <a:rPr lang="en-US" dirty="0"/>
              <a:t>Overview of Regulation Reform</a:t>
            </a:r>
          </a:p>
        </p:txBody>
      </p:sp>
    </p:spTree>
    <p:extLst>
      <p:ext uri="{BB962C8B-B14F-4D97-AF65-F5344CB8AC3E}">
        <p14:creationId xmlns:p14="http://schemas.microsoft.com/office/powerpoint/2010/main" xmlns="" val="71170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Content Placeholder 4"/>
          <p:cNvSpPr>
            <a:spLocks noGrp="1"/>
          </p:cNvSpPr>
          <p:nvPr>
            <p:ph idx="1"/>
          </p:nvPr>
        </p:nvSpPr>
        <p:spPr>
          <a:xfrm>
            <a:off x="609600" y="1828800"/>
            <a:ext cx="6957848" cy="4297363"/>
          </a:xfrm>
        </p:spPr>
        <p:txBody>
          <a:bodyPr>
            <a:normAutofit/>
          </a:bodyPr>
          <a:lstStyle/>
          <a:p>
            <a:r>
              <a:rPr lang="en-US" altLang="en-US" dirty="0">
                <a:latin typeface="Times New Roman" panose="02020603050405020304" pitchFamily="18" charset="0"/>
                <a:cs typeface="Times New Roman" panose="02020603050405020304" pitchFamily="18" charset="0"/>
              </a:rPr>
              <a:t>Team Coordinator (TC) conducts an Entrance Conference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Updated Entrance Conference Worksheet</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Updated facility matrix</a:t>
            </a:r>
          </a:p>
          <a:p>
            <a:r>
              <a:rPr lang="en-US" altLang="en-US" dirty="0">
                <a:latin typeface="Times New Roman" panose="02020603050405020304" pitchFamily="18" charset="0"/>
                <a:cs typeface="Times New Roman" panose="02020603050405020304" pitchFamily="18" charset="0"/>
              </a:rPr>
              <a:t>Brief visit to the kitchen</a:t>
            </a:r>
          </a:p>
          <a:p>
            <a:r>
              <a:rPr lang="en-US" altLang="en-US" dirty="0">
                <a:latin typeface="Times New Roman" panose="02020603050405020304" pitchFamily="18" charset="0"/>
                <a:cs typeface="Times New Roman" panose="02020603050405020304" pitchFamily="18" charset="0"/>
              </a:rPr>
              <a:t>Surveyors go to assigned areas</a:t>
            </a:r>
          </a:p>
        </p:txBody>
      </p:sp>
      <p:sp>
        <p:nvSpPr>
          <p:cNvPr id="3" name="Slide Number Placeholder 2"/>
          <p:cNvSpPr>
            <a:spLocks noGrp="1"/>
          </p:cNvSpPr>
          <p:nvPr>
            <p:ph type="sldNum" sz="quarter" idx="4"/>
          </p:nvPr>
        </p:nvSpPr>
        <p:spPr/>
        <p:txBody>
          <a:bodyPr/>
          <a:lstStyle/>
          <a:p>
            <a:fld id="{0BC8825E-DCFA-4720-BCBC-502528E7151B}" type="slidenum">
              <a:rPr lang="en-US" smtClean="0"/>
              <a:pPr/>
              <a:t>40</a:t>
            </a:fld>
            <a:endParaRPr lang="en-US" dirty="0"/>
          </a:p>
        </p:txBody>
      </p:sp>
      <p:pic>
        <p:nvPicPr>
          <p:cNvPr id="2" name="Picture 1" descr="EnglishforScienceandTechnology-Chem - Personal introductio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5313" y="1995482"/>
            <a:ext cx="412511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Facility Entrance</a:t>
            </a:r>
          </a:p>
        </p:txBody>
      </p:sp>
    </p:spTree>
    <p:extLst>
      <p:ext uri="{BB962C8B-B14F-4D97-AF65-F5344CB8AC3E}">
        <p14:creationId xmlns:p14="http://schemas.microsoft.com/office/powerpoint/2010/main" xmlns="" val="2264584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Facility Matrix (Draft)</a:t>
            </a:r>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41</a:t>
            </a:fld>
            <a:endParaRPr lang="en-US" dirty="0"/>
          </a:p>
        </p:txBody>
      </p:sp>
      <p:pic>
        <p:nvPicPr>
          <p:cNvPr id="6" name="Picture 5" descr="Shows Resident Information. Topics included in the Facility Matrix include.&#10;Residents Admitted within the Past 30 days &#10;Alzheimer’s/Dementia&#10;Mental Illness, Developmental Disability, or Intellectual Disability &amp; No PASARR Level II&#10;Medications – certain medications such as insulin, anticoagulants&#10;Facility Acquired Pressure Ulcers (any stage): &#10;Worsened Pressure Ulcer(s) at any stage &#10;Excessive Weight Loss &#10;Tube Feeding&#10;Dehydration&#10;Physical Restraints&#10;Fall(s)&#10;Indwelling Urinary Catheter&#10;Dialysis&#10;Hospice&#10;End of Life/Comfort Care/Palliative Care&#10;Tracheostomy&#10;Ventilator&#10;Transmission-Based Precautions&#10;Central venous line/Intravenous therapy&#10;Infections&#10;"/>
          <p:cNvPicPr>
            <a:picLocks noChangeAspect="1"/>
          </p:cNvPicPr>
          <p:nvPr/>
        </p:nvPicPr>
        <p:blipFill>
          <a:blip r:embed="rId3" cstate="print"/>
          <a:stretch>
            <a:fillRect/>
          </a:stretch>
        </p:blipFill>
        <p:spPr>
          <a:xfrm>
            <a:off x="567891" y="1599031"/>
            <a:ext cx="10354176" cy="4575928"/>
          </a:xfrm>
          <a:prstGeom prst="rect">
            <a:avLst/>
          </a:prstGeom>
        </p:spPr>
      </p:pic>
    </p:spTree>
    <p:extLst>
      <p:ext uri="{BB962C8B-B14F-4D97-AF65-F5344CB8AC3E}">
        <p14:creationId xmlns:p14="http://schemas.microsoft.com/office/powerpoint/2010/main" xmlns="" val="319577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86750" y="6348413"/>
            <a:ext cx="3905250" cy="365125"/>
          </a:xfrm>
        </p:spPr>
        <p:txBody>
          <a:bodyPr/>
          <a:lstStyle/>
          <a:p>
            <a:fld id="{0BC8825E-DCFA-4720-BCBC-502528E7151B}" type="slidenum">
              <a:rPr lang="en-US" smtClean="0"/>
              <a:pPr/>
              <a:t>42</a:t>
            </a:fld>
            <a:endParaRPr lang="en-US" dirty="0"/>
          </a:p>
        </p:txBody>
      </p:sp>
      <p:sp>
        <p:nvSpPr>
          <p:cNvPr id="4" name="Title 3"/>
          <p:cNvSpPr>
            <a:spLocks noGrp="1"/>
          </p:cNvSpPr>
          <p:nvPr>
            <p:ph type="title"/>
          </p:nvPr>
        </p:nvSpPr>
        <p:spPr/>
        <p:txBody>
          <a:bodyPr/>
          <a:lstStyle/>
          <a:p>
            <a:r>
              <a:rPr lang="en-US" dirty="0"/>
              <a:t>Section III. Initial Pool Process</a:t>
            </a:r>
          </a:p>
        </p:txBody>
      </p:sp>
    </p:spTree>
    <p:extLst>
      <p:ext uri="{BB962C8B-B14F-4D97-AF65-F5344CB8AC3E}">
        <p14:creationId xmlns:p14="http://schemas.microsoft.com/office/powerpoint/2010/main" xmlns="" val="1204970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Content Placeholder 4"/>
          <p:cNvSpPr>
            <a:spLocks noGrp="1"/>
          </p:cNvSpPr>
          <p:nvPr>
            <p:ph idx="1"/>
          </p:nvPr>
        </p:nvSpPr>
        <p:spPr>
          <a:xfrm>
            <a:off x="609600" y="1828800"/>
            <a:ext cx="6831724" cy="4297363"/>
          </a:xfrm>
        </p:spPr>
        <p:txBody>
          <a:bodyPr>
            <a:normAutofit fontScale="92500" lnSpcReduction="20000"/>
          </a:bodyPr>
          <a:lstStyle/>
          <a:p>
            <a:r>
              <a:rPr lang="en-US" altLang="en-US" dirty="0">
                <a:latin typeface="Times New Roman" panose="02020603050405020304" pitchFamily="18" charset="0"/>
                <a:cs typeface="Times New Roman" panose="02020603050405020304" pitchFamily="18" charset="0"/>
              </a:rPr>
              <a:t>Surveyor request names of new admissions</a:t>
            </a:r>
          </a:p>
          <a:p>
            <a:r>
              <a:rPr lang="en-US" altLang="en-US" dirty="0">
                <a:latin typeface="Times New Roman" panose="02020603050405020304" pitchFamily="18" charset="0"/>
                <a:cs typeface="Times New Roman" panose="02020603050405020304" pitchFamily="18" charset="0"/>
              </a:rPr>
              <a:t>Identify initial pool—about eight residents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O</a:t>
            </a:r>
            <a:r>
              <a:rPr lang="en-US" altLang="en-US" sz="2800" dirty="0">
                <a:latin typeface="Times New Roman" panose="02020603050405020304" pitchFamily="18" charset="0"/>
                <a:cs typeface="Times New Roman" panose="02020603050405020304" pitchFamily="18" charset="0"/>
              </a:rPr>
              <a:t>ffsite selected</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Vulnerable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New admissions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Complaints or </a:t>
            </a:r>
            <a:r>
              <a:rPr lang="en-US" altLang="en-US" sz="2800" dirty="0" smtClean="0">
                <a:latin typeface="Times New Roman" panose="02020603050405020304" pitchFamily="18" charset="0"/>
                <a:cs typeface="Times New Roman" panose="02020603050405020304" pitchFamily="18" charset="0"/>
              </a:rPr>
              <a:t>FRIs </a:t>
            </a:r>
            <a:r>
              <a:rPr lang="en-US" altLang="en-US" dirty="0">
                <a:latin typeface="Times New Roman" panose="02020603050405020304" pitchFamily="18" charset="0"/>
                <a:cs typeface="Times New Roman" panose="02020603050405020304" pitchFamily="18" charset="0"/>
              </a:rPr>
              <a:t>(Facility Reported Incidences- federal only</a:t>
            </a:r>
            <a:r>
              <a:rPr lang="en-US" altLang="en-US"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Identified concern</a:t>
            </a:r>
          </a:p>
        </p:txBody>
      </p:sp>
      <p:sp>
        <p:nvSpPr>
          <p:cNvPr id="3" name="Slide Number Placeholder 2"/>
          <p:cNvSpPr>
            <a:spLocks noGrp="1"/>
          </p:cNvSpPr>
          <p:nvPr>
            <p:ph type="sldNum" sz="quarter" idx="4"/>
          </p:nvPr>
        </p:nvSpPr>
        <p:spPr/>
        <p:txBody>
          <a:bodyPr/>
          <a:lstStyle/>
          <a:p>
            <a:fld id="{0BC8825E-DCFA-4720-BCBC-502528E7151B}" type="slidenum">
              <a:rPr lang="en-US" smtClean="0"/>
              <a:pPr/>
              <a:t>43</a:t>
            </a:fld>
            <a:endParaRPr lang="en-US" dirty="0"/>
          </a:p>
        </p:txBody>
      </p:sp>
      <p:pic>
        <p:nvPicPr>
          <p:cNvPr id="2" name="Picture 1" descr="The project aims to harness technology to allow elderly people to live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58654" y="2057400"/>
            <a:ext cx="410864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Initial Pool Process</a:t>
            </a:r>
          </a:p>
        </p:txBody>
      </p:sp>
    </p:spTree>
    <p:extLst>
      <p:ext uri="{BB962C8B-B14F-4D97-AF65-F5344CB8AC3E}">
        <p14:creationId xmlns:p14="http://schemas.microsoft.com/office/powerpoint/2010/main" xmlns="" val="1560430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Screen every resident</a:t>
            </a:r>
          </a:p>
          <a:p>
            <a:r>
              <a:rPr lang="en-US" altLang="en-US" dirty="0">
                <a:latin typeface="Times New Roman" panose="02020603050405020304" pitchFamily="18" charset="0"/>
                <a:cs typeface="Times New Roman" panose="02020603050405020304" pitchFamily="18" charset="0"/>
              </a:rPr>
              <a:t>Suggested </a:t>
            </a:r>
            <a:r>
              <a:rPr lang="en-US" altLang="en-US" dirty="0" smtClean="0">
                <a:latin typeface="Times New Roman" panose="02020603050405020304" pitchFamily="18" charset="0"/>
                <a:cs typeface="Times New Roman" panose="02020603050405020304" pitchFamily="18" charset="0"/>
              </a:rPr>
              <a:t>questions—but not a specific surveyor script</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Must cover all care areas</a:t>
            </a:r>
          </a:p>
          <a:p>
            <a:r>
              <a:rPr lang="en-US" altLang="en-US" dirty="0">
                <a:latin typeface="Times New Roman" panose="02020603050405020304" pitchFamily="18" charset="0"/>
                <a:cs typeface="Times New Roman" panose="02020603050405020304" pitchFamily="18" charset="0"/>
              </a:rPr>
              <a:t>Includes Rights, QOL, QOC</a:t>
            </a: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2" name="Slide Number Placeholder 1"/>
          <p:cNvSpPr>
            <a:spLocks noGrp="1"/>
          </p:cNvSpPr>
          <p:nvPr>
            <p:ph type="sldNum" sz="quarter" idx="4"/>
          </p:nvPr>
        </p:nvSpPr>
        <p:spPr/>
        <p:txBody>
          <a:bodyPr/>
          <a:lstStyle/>
          <a:p>
            <a:fld id="{0BC8825E-DCFA-4720-BCBC-502528E7151B}" type="slidenum">
              <a:rPr lang="en-US" smtClean="0"/>
              <a:pPr/>
              <a:t>44</a:t>
            </a:fld>
            <a:endParaRPr lang="en-US" dirty="0"/>
          </a:p>
        </p:txBody>
      </p:sp>
      <p:sp>
        <p:nvSpPr>
          <p:cNvPr id="3" name="Title 2"/>
          <p:cNvSpPr>
            <a:spLocks noGrp="1"/>
          </p:cNvSpPr>
          <p:nvPr>
            <p:ph type="title"/>
          </p:nvPr>
        </p:nvSpPr>
        <p:spPr/>
        <p:txBody>
          <a:bodyPr/>
          <a:lstStyle/>
          <a:p>
            <a:r>
              <a:rPr lang="en-US" dirty="0"/>
              <a:t>Resident Interviews</a:t>
            </a:r>
          </a:p>
        </p:txBody>
      </p:sp>
    </p:spTree>
    <p:extLst>
      <p:ext uri="{BB962C8B-B14F-4D97-AF65-F5344CB8AC3E}">
        <p14:creationId xmlns:p14="http://schemas.microsoft.com/office/powerpoint/2010/main" xmlns="" val="216281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609600" y="1828800"/>
            <a:ext cx="6737131" cy="4297363"/>
          </a:xfrm>
        </p:spPr>
        <p:txBody>
          <a:bodyPr/>
          <a:lstStyle/>
          <a:p>
            <a:r>
              <a:rPr lang="en-US" altLang="en-US" dirty="0">
                <a:latin typeface="Times New Roman" panose="02020603050405020304" pitchFamily="18" charset="0"/>
                <a:cs typeface="Times New Roman" panose="02020603050405020304" pitchFamily="18" charset="0"/>
              </a:rPr>
              <a:t>Cover all care areas and probes</a:t>
            </a:r>
          </a:p>
          <a:p>
            <a:r>
              <a:rPr lang="en-US" altLang="en-US" dirty="0">
                <a:latin typeface="Times New Roman" panose="02020603050405020304" pitchFamily="18" charset="0"/>
                <a:cs typeface="Times New Roman" panose="02020603050405020304" pitchFamily="18" charset="0"/>
              </a:rPr>
              <a:t>Conduct rounds</a:t>
            </a:r>
          </a:p>
          <a:p>
            <a:r>
              <a:rPr lang="en-US" altLang="en-US" dirty="0">
                <a:latin typeface="Times New Roman" panose="02020603050405020304" pitchFamily="18" charset="0"/>
                <a:cs typeface="Times New Roman" panose="02020603050405020304" pitchFamily="18" charset="0"/>
              </a:rPr>
              <a:t>Complete formal observations</a:t>
            </a: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3" name="Slide Number Placeholder 2"/>
          <p:cNvSpPr>
            <a:spLocks noGrp="1"/>
          </p:cNvSpPr>
          <p:nvPr>
            <p:ph type="sldNum" sz="quarter" idx="4"/>
          </p:nvPr>
        </p:nvSpPr>
        <p:spPr/>
        <p:txBody>
          <a:bodyPr/>
          <a:lstStyle/>
          <a:p>
            <a:fld id="{0BC8825E-DCFA-4720-BCBC-502528E7151B}" type="slidenum">
              <a:rPr lang="en-US" smtClean="0"/>
              <a:pPr/>
              <a:t>45</a:t>
            </a:fld>
            <a:endParaRPr lang="en-US" dirty="0"/>
          </a:p>
        </p:txBody>
      </p:sp>
      <p:pic>
        <p:nvPicPr>
          <p:cNvPr id="2" name="Picture 1" descr="nursing-home-wheelchair-art"/>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8173" y="2057400"/>
            <a:ext cx="413944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a:t>Surveyor Observations</a:t>
            </a:r>
          </a:p>
        </p:txBody>
      </p:sp>
    </p:spTree>
    <p:extLst>
      <p:ext uri="{BB962C8B-B14F-4D97-AF65-F5344CB8AC3E}">
        <p14:creationId xmlns:p14="http://schemas.microsoft.com/office/powerpoint/2010/main" xmlns="" val="3894966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Non-interviewable residents</a:t>
            </a:r>
          </a:p>
          <a:p>
            <a:r>
              <a:rPr lang="en-US" altLang="en-US" dirty="0">
                <a:latin typeface="Times New Roman" panose="02020603050405020304" pitchFamily="18" charset="0"/>
                <a:cs typeface="Times New Roman" panose="02020603050405020304" pitchFamily="18" charset="0"/>
              </a:rPr>
              <a:t>Familiar with the resident’s care</a:t>
            </a:r>
          </a:p>
          <a:p>
            <a:r>
              <a:rPr lang="en-US" altLang="en-US" dirty="0">
                <a:latin typeface="Times New Roman" panose="02020603050405020304" pitchFamily="18" charset="0"/>
                <a:cs typeface="Times New Roman" panose="02020603050405020304" pitchFamily="18" charset="0"/>
              </a:rPr>
              <a:t>Complete at least three during initial pool process or early enough to follow up on concerns</a:t>
            </a:r>
          </a:p>
          <a:p>
            <a:r>
              <a:rPr lang="en-US" altLang="en-US" dirty="0">
                <a:latin typeface="Times New Roman" panose="02020603050405020304" pitchFamily="18" charset="0"/>
                <a:cs typeface="Times New Roman" panose="02020603050405020304" pitchFamily="18" charset="0"/>
              </a:rPr>
              <a:t>Sampled residents </a:t>
            </a:r>
            <a:r>
              <a:rPr lang="en-US" altLang="en-US" dirty="0" smtClean="0">
                <a:latin typeface="Times New Roman" panose="02020603050405020304" pitchFamily="18" charset="0"/>
                <a:cs typeface="Times New Roman" panose="02020603050405020304" pitchFamily="18" charset="0"/>
              </a:rPr>
              <a:t>if possible</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Investigate further or no issue</a:t>
            </a:r>
          </a:p>
        </p:txBody>
      </p:sp>
      <p:sp>
        <p:nvSpPr>
          <p:cNvPr id="3" name="Slide Number Placeholder 2"/>
          <p:cNvSpPr>
            <a:spLocks noGrp="1"/>
          </p:cNvSpPr>
          <p:nvPr>
            <p:ph type="sldNum" sz="quarter" idx="4"/>
          </p:nvPr>
        </p:nvSpPr>
        <p:spPr/>
        <p:txBody>
          <a:bodyPr/>
          <a:lstStyle/>
          <a:p>
            <a:fld id="{0BC8825E-DCFA-4720-BCBC-502528E7151B}" type="slidenum">
              <a:rPr lang="en-US" smtClean="0"/>
              <a:pPr/>
              <a:t>46</a:t>
            </a:fld>
            <a:endParaRPr lang="en-US" dirty="0"/>
          </a:p>
        </p:txBody>
      </p:sp>
      <p:sp>
        <p:nvSpPr>
          <p:cNvPr id="2" name="Title 1"/>
          <p:cNvSpPr>
            <a:spLocks noGrp="1"/>
          </p:cNvSpPr>
          <p:nvPr>
            <p:ph type="title"/>
          </p:nvPr>
        </p:nvSpPr>
        <p:spPr/>
        <p:txBody>
          <a:bodyPr/>
          <a:lstStyle/>
          <a:p>
            <a:r>
              <a:rPr lang="en-US" dirty="0"/>
              <a:t>Resident </a:t>
            </a:r>
            <a:r>
              <a:rPr lang="en-US" dirty="0" smtClean="0"/>
              <a:t>Representative/Family </a:t>
            </a:r>
            <a:r>
              <a:rPr lang="en-US" dirty="0"/>
              <a:t>Interviews</a:t>
            </a:r>
          </a:p>
        </p:txBody>
      </p:sp>
    </p:spTree>
    <p:extLst>
      <p:ext uri="{BB962C8B-B14F-4D97-AF65-F5344CB8AC3E}">
        <p14:creationId xmlns:p14="http://schemas.microsoft.com/office/powerpoint/2010/main" xmlns="" val="371052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Conduct limited record review after interviews and observations are completed prior to sample selection.</a:t>
            </a:r>
          </a:p>
          <a:p>
            <a:r>
              <a:rPr lang="en-US" altLang="en-US" dirty="0">
                <a:latin typeface="Times New Roman" panose="02020603050405020304" pitchFamily="18" charset="0"/>
                <a:cs typeface="Times New Roman" panose="02020603050405020304" pitchFamily="18" charset="0"/>
              </a:rPr>
              <a:t>All initial pool residents: advance directives and confirm specific information</a:t>
            </a:r>
          </a:p>
          <a:p>
            <a:r>
              <a:rPr lang="en-US" altLang="en-US" dirty="0">
                <a:latin typeface="Times New Roman" panose="02020603050405020304" pitchFamily="18" charset="0"/>
                <a:cs typeface="Times New Roman" panose="02020603050405020304" pitchFamily="18" charset="0"/>
              </a:rPr>
              <a:t>If interview not conducted: review certain care areas in record</a:t>
            </a:r>
          </a:p>
          <a:p>
            <a:r>
              <a:rPr lang="en-US" altLang="en-US" dirty="0">
                <a:latin typeface="Times New Roman" panose="02020603050405020304" pitchFamily="18" charset="0"/>
                <a:cs typeface="Times New Roman" panose="02020603050405020304" pitchFamily="18" charset="0"/>
              </a:rPr>
              <a:t>Confirm insulin, anticoagulant, and antipsychotic with a diagnosis of Alzheimer’s or dementia, and PASARR (Pre-Admission Screening and Resident Review)</a:t>
            </a:r>
          </a:p>
        </p:txBody>
      </p:sp>
      <p:sp>
        <p:nvSpPr>
          <p:cNvPr id="3" name="Slide Number Placeholder 2"/>
          <p:cNvSpPr>
            <a:spLocks noGrp="1"/>
          </p:cNvSpPr>
          <p:nvPr>
            <p:ph type="sldNum" sz="quarter" idx="4"/>
          </p:nvPr>
        </p:nvSpPr>
        <p:spPr/>
        <p:txBody>
          <a:bodyPr/>
          <a:lstStyle/>
          <a:p>
            <a:fld id="{0BC8825E-DCFA-4720-BCBC-502528E7151B}" type="slidenum">
              <a:rPr lang="en-US" smtClean="0"/>
              <a:pPr/>
              <a:t>47</a:t>
            </a:fld>
            <a:endParaRPr lang="en-US" dirty="0"/>
          </a:p>
        </p:txBody>
      </p:sp>
      <p:sp>
        <p:nvSpPr>
          <p:cNvPr id="2" name="Title 1"/>
          <p:cNvSpPr>
            <a:spLocks noGrp="1"/>
          </p:cNvSpPr>
          <p:nvPr>
            <p:ph type="title"/>
          </p:nvPr>
        </p:nvSpPr>
        <p:spPr/>
        <p:txBody>
          <a:bodyPr/>
          <a:lstStyle/>
          <a:p>
            <a:r>
              <a:rPr lang="en-US" dirty="0"/>
              <a:t>Limited Record Review</a:t>
            </a:r>
          </a:p>
        </p:txBody>
      </p:sp>
    </p:spTree>
    <p:extLst>
      <p:ext uri="{BB962C8B-B14F-4D97-AF65-F5344CB8AC3E}">
        <p14:creationId xmlns:p14="http://schemas.microsoft.com/office/powerpoint/2010/main" xmlns="" val="3074744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New admissions – broad range of high-risk medications</a:t>
            </a:r>
          </a:p>
          <a:p>
            <a:r>
              <a:rPr lang="en-US" altLang="en-US" dirty="0">
                <a:latin typeface="Times New Roman" panose="02020603050405020304" pitchFamily="18" charset="0"/>
                <a:cs typeface="Times New Roman" panose="02020603050405020304" pitchFamily="18" charset="0"/>
              </a:rPr>
              <a:t>Extenuating circumstances, interview staff</a:t>
            </a:r>
          </a:p>
          <a:p>
            <a:r>
              <a:rPr lang="en-US" altLang="en-US" dirty="0">
                <a:latin typeface="Times New Roman" panose="02020603050405020304" pitchFamily="18" charset="0"/>
                <a:cs typeface="Times New Roman" panose="02020603050405020304" pitchFamily="18" charset="0"/>
              </a:rPr>
              <a:t>Investigate further or no issue</a:t>
            </a:r>
            <a:endParaRPr lang="en-US" altLang="en-US" dirty="0"/>
          </a:p>
        </p:txBody>
      </p:sp>
      <p:sp>
        <p:nvSpPr>
          <p:cNvPr id="3" name="Slide Number Placeholder 2"/>
          <p:cNvSpPr>
            <a:spLocks noGrp="1"/>
          </p:cNvSpPr>
          <p:nvPr>
            <p:ph type="sldNum" sz="quarter" idx="4"/>
          </p:nvPr>
        </p:nvSpPr>
        <p:spPr/>
        <p:txBody>
          <a:bodyPr/>
          <a:lstStyle/>
          <a:p>
            <a:fld id="{0BC8825E-DCFA-4720-BCBC-502528E7151B}" type="slidenum">
              <a:rPr lang="en-US" smtClean="0"/>
              <a:pPr/>
              <a:t>48</a:t>
            </a:fld>
            <a:endParaRPr lang="en-US" dirty="0"/>
          </a:p>
        </p:txBody>
      </p:sp>
      <p:sp>
        <p:nvSpPr>
          <p:cNvPr id="2" name="Title 1"/>
          <p:cNvSpPr>
            <a:spLocks noGrp="1"/>
          </p:cNvSpPr>
          <p:nvPr>
            <p:ph type="title"/>
          </p:nvPr>
        </p:nvSpPr>
        <p:spPr/>
        <p:txBody>
          <a:bodyPr/>
          <a:lstStyle/>
          <a:p>
            <a:r>
              <a:rPr lang="en-US" dirty="0"/>
              <a:t>Limited Record Review, continued</a:t>
            </a:r>
          </a:p>
        </p:txBody>
      </p:sp>
    </p:spTree>
    <p:extLst>
      <p:ext uri="{BB962C8B-B14F-4D97-AF65-F5344CB8AC3E}">
        <p14:creationId xmlns:p14="http://schemas.microsoft.com/office/powerpoint/2010/main" xmlns="" val="2690362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1828800"/>
            <a:ext cx="10788869" cy="4297363"/>
          </a:xfrm>
        </p:spPr>
        <p:txBody>
          <a:bodyPr>
            <a:normAutofit/>
          </a:bodyPr>
          <a:lstStyle/>
          <a:p>
            <a:r>
              <a:rPr lang="en-US" altLang="en-US" dirty="0">
                <a:latin typeface="Times New Roman" panose="02020603050405020304" pitchFamily="18" charset="0"/>
                <a:cs typeface="Times New Roman" panose="02020603050405020304" pitchFamily="18" charset="0"/>
              </a:rPr>
              <a:t>Dining – observe first full meal</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Cover all dining rooms and room trays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enough to adequately identify concerns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feasible, observe initial pool residents with weight loss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concerns identified, observe another meal</a:t>
            </a:r>
          </a:p>
        </p:txBody>
      </p:sp>
      <p:sp>
        <p:nvSpPr>
          <p:cNvPr id="3" name="Slide Number Placeholder 2"/>
          <p:cNvSpPr>
            <a:spLocks noGrp="1"/>
          </p:cNvSpPr>
          <p:nvPr>
            <p:ph type="sldNum" sz="quarter" idx="4"/>
          </p:nvPr>
        </p:nvSpPr>
        <p:spPr/>
        <p:txBody>
          <a:bodyPr/>
          <a:lstStyle/>
          <a:p>
            <a:fld id="{0BC8825E-DCFA-4720-BCBC-502528E7151B}" type="slidenum">
              <a:rPr lang="en-US" smtClean="0"/>
              <a:pPr/>
              <a:t>49</a:t>
            </a:fld>
            <a:endParaRPr lang="en-US" dirty="0"/>
          </a:p>
        </p:txBody>
      </p:sp>
      <p:sp>
        <p:nvSpPr>
          <p:cNvPr id="4" name="Title 3"/>
          <p:cNvSpPr>
            <a:spLocks noGrp="1"/>
          </p:cNvSpPr>
          <p:nvPr>
            <p:ph type="title"/>
          </p:nvPr>
        </p:nvSpPr>
        <p:spPr/>
        <p:txBody>
          <a:bodyPr/>
          <a:lstStyle/>
          <a:p>
            <a:r>
              <a:rPr lang="en-US" dirty="0"/>
              <a:t>Dining – First Full Meal</a:t>
            </a:r>
          </a:p>
        </p:txBody>
      </p:sp>
    </p:spTree>
    <p:extLst>
      <p:ext uri="{BB962C8B-B14F-4D97-AF65-F5344CB8AC3E}">
        <p14:creationId xmlns:p14="http://schemas.microsoft.com/office/powerpoint/2010/main" xmlns="" val="263265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regulation reform implements a number of pieces of legislation from the Affordable Care Act (ACA) and the Improving Medicare Post-Acute Care Transformation (IMPACT) Act, including the </a:t>
            </a:r>
            <a:r>
              <a:rPr lang="en-US" dirty="0" smtClean="0">
                <a:latin typeface="Times New Roman" panose="02020603050405020304" pitchFamily="18" charset="0"/>
                <a:cs typeface="Times New Roman" panose="02020603050405020304" pitchFamily="18" charset="0"/>
              </a:rPr>
              <a:t>following: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Quality Assurance and Performance Improvement (QAPI)</a:t>
            </a:r>
          </a:p>
          <a:p>
            <a:r>
              <a:rPr lang="en-US" dirty="0">
                <a:latin typeface="Times New Roman" panose="02020603050405020304" pitchFamily="18" charset="0"/>
                <a:cs typeface="Times New Roman" panose="02020603050405020304" pitchFamily="18" charset="0"/>
              </a:rPr>
              <a:t>Reporting suspicion of a crime</a:t>
            </a:r>
          </a:p>
          <a:p>
            <a:r>
              <a:rPr lang="en-US" dirty="0">
                <a:latin typeface="Times New Roman" panose="02020603050405020304" pitchFamily="18" charset="0"/>
                <a:cs typeface="Times New Roman" panose="02020603050405020304" pitchFamily="18" charset="0"/>
              </a:rPr>
              <a:t>Increased discharge planning requirements</a:t>
            </a:r>
          </a:p>
          <a:p>
            <a:r>
              <a:rPr lang="en-US" dirty="0">
                <a:latin typeface="Times New Roman" panose="02020603050405020304" pitchFamily="18" charset="0"/>
                <a:cs typeface="Times New Roman" panose="02020603050405020304" pitchFamily="18" charset="0"/>
              </a:rPr>
              <a:t>Staff training section</a:t>
            </a:r>
          </a:p>
        </p:txBody>
      </p:sp>
      <p:sp>
        <p:nvSpPr>
          <p:cNvPr id="5" name="Slide Number Placeholder 4"/>
          <p:cNvSpPr>
            <a:spLocks noGrp="1"/>
          </p:cNvSpPr>
          <p:nvPr>
            <p:ph type="sldNum" sz="quarter" idx="4"/>
          </p:nvPr>
        </p:nvSpPr>
        <p:spPr/>
        <p:txBody>
          <a:bodyPr/>
          <a:lstStyle/>
          <a:p>
            <a:fld id="{0BC8825E-DCFA-4720-BCBC-502528E7151B}" type="slidenum">
              <a:rPr lang="en-US" smtClean="0"/>
              <a:pPr/>
              <a:t>5</a:t>
            </a:fld>
            <a:endParaRPr lang="en-US" dirty="0"/>
          </a:p>
        </p:txBody>
      </p:sp>
      <p:sp>
        <p:nvSpPr>
          <p:cNvPr id="7" name="Title 6"/>
          <p:cNvSpPr>
            <a:spLocks noGrp="1"/>
          </p:cNvSpPr>
          <p:nvPr>
            <p:ph type="title"/>
          </p:nvPr>
        </p:nvSpPr>
        <p:spPr/>
        <p:txBody>
          <a:bodyPr/>
          <a:lstStyle/>
          <a:p>
            <a:r>
              <a:rPr lang="en-US" dirty="0"/>
              <a:t>Overview of Regulation Reform</a:t>
            </a:r>
          </a:p>
        </p:txBody>
      </p:sp>
    </p:spTree>
    <p:extLst>
      <p:ext uri="{BB962C8B-B14F-4D97-AF65-F5344CB8AC3E}">
        <p14:creationId xmlns:p14="http://schemas.microsoft.com/office/powerpoint/2010/main" xmlns="" val="60060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Brief meeting at the end of each day</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Workload</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Coverage </a:t>
            </a: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Concern</a:t>
            </a:r>
          </a:p>
          <a:p>
            <a:pPr lvl="1">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Synchronize/share data (if needed)</a:t>
            </a:r>
            <a:endParaRPr lang="en-US" altLang="en-US" sz="2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50</a:t>
            </a:fld>
            <a:endParaRPr lang="en-US" dirty="0"/>
          </a:p>
        </p:txBody>
      </p:sp>
      <p:sp>
        <p:nvSpPr>
          <p:cNvPr id="3" name="Title 2"/>
          <p:cNvSpPr>
            <a:spLocks noGrp="1"/>
          </p:cNvSpPr>
          <p:nvPr>
            <p:ph type="title"/>
          </p:nvPr>
        </p:nvSpPr>
        <p:spPr/>
        <p:txBody>
          <a:bodyPr/>
          <a:lstStyle/>
          <a:p>
            <a:r>
              <a:rPr lang="en-US" dirty="0"/>
              <a:t>Team Meetings</a:t>
            </a:r>
          </a:p>
        </p:txBody>
      </p:sp>
    </p:spTree>
    <p:extLst>
      <p:ext uri="{BB962C8B-B14F-4D97-AF65-F5344CB8AC3E}">
        <p14:creationId xmlns:p14="http://schemas.microsoft.com/office/powerpoint/2010/main" xmlns="" val="37495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51</a:t>
            </a:fld>
            <a:endParaRPr lang="en-US" dirty="0"/>
          </a:p>
        </p:txBody>
      </p:sp>
      <p:sp>
        <p:nvSpPr>
          <p:cNvPr id="3" name="Title 2"/>
          <p:cNvSpPr>
            <a:spLocks noGrp="1"/>
          </p:cNvSpPr>
          <p:nvPr>
            <p:ph type="title"/>
          </p:nvPr>
        </p:nvSpPr>
        <p:spPr/>
        <p:txBody>
          <a:bodyPr/>
          <a:lstStyle/>
          <a:p>
            <a:r>
              <a:rPr lang="en-US" dirty="0"/>
              <a:t>Section IV. Sample Selection</a:t>
            </a:r>
          </a:p>
        </p:txBody>
      </p:sp>
    </p:spTree>
    <p:extLst>
      <p:ext uri="{BB962C8B-B14F-4D97-AF65-F5344CB8AC3E}">
        <p14:creationId xmlns:p14="http://schemas.microsoft.com/office/powerpoint/2010/main" xmlns="" val="346556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828800"/>
            <a:ext cx="10972800" cy="4744122"/>
          </a:xfrm>
        </p:spPr>
        <p:txBody>
          <a:bodyPr>
            <a:normAutofit/>
          </a:bodyPr>
          <a:lstStyle/>
          <a:p>
            <a:r>
              <a:rPr lang="en-US" altLang="en-US" sz="2800" dirty="0">
                <a:latin typeface="Times New Roman" panose="02020603050405020304" pitchFamily="18" charset="0"/>
                <a:cs typeface="Times New Roman" panose="02020603050405020304" pitchFamily="18" charset="0"/>
              </a:rPr>
              <a:t>Select sample </a:t>
            </a:r>
          </a:p>
          <a:p>
            <a:r>
              <a:rPr lang="en-US" altLang="en-US" sz="2800" dirty="0">
                <a:latin typeface="Times New Roman" panose="02020603050405020304" pitchFamily="18" charset="0"/>
                <a:cs typeface="Times New Roman" panose="02020603050405020304" pitchFamily="18" charset="0"/>
              </a:rPr>
              <a:t>Prioritize using sampling considerations: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Replace discharged residents selected offsite with those selected onsite</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Can replace residents selected offsite</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with rationale</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Harm, SQC if suspected, IJ if identified</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Abuse Concern</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Transmission based precautions</a:t>
            </a:r>
          </a:p>
          <a:p>
            <a:pPr lvl="1">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All MDS indicator areas if not already included</a:t>
            </a:r>
          </a:p>
          <a:p>
            <a:pPr marL="457200" lvl="1" indent="0">
              <a:spcBef>
                <a:spcPts val="0"/>
              </a:spcBef>
              <a:buFont typeface="Wingdings" panose="05000000000000000000" pitchFamily="2" charset="2"/>
              <a:buChar char="§"/>
              <a:defRP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52</a:t>
            </a:fld>
            <a:endParaRPr lang="en-US" dirty="0"/>
          </a:p>
        </p:txBody>
      </p:sp>
      <p:sp>
        <p:nvSpPr>
          <p:cNvPr id="3" name="Title 2"/>
          <p:cNvSpPr>
            <a:spLocks noGrp="1"/>
          </p:cNvSpPr>
          <p:nvPr>
            <p:ph type="title"/>
          </p:nvPr>
        </p:nvSpPr>
        <p:spPr/>
        <p:txBody>
          <a:bodyPr/>
          <a:lstStyle/>
          <a:p>
            <a:r>
              <a:rPr lang="en-US" dirty="0"/>
              <a:t>Sample Selection</a:t>
            </a:r>
          </a:p>
        </p:txBody>
      </p:sp>
    </p:spTree>
    <p:extLst>
      <p:ext uri="{BB962C8B-B14F-4D97-AF65-F5344CB8AC3E}">
        <p14:creationId xmlns:p14="http://schemas.microsoft.com/office/powerpoint/2010/main" xmlns="" val="2852216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609600" y="1828800"/>
            <a:ext cx="6800193" cy="4297363"/>
          </a:xfrm>
        </p:spPr>
        <p:txBody>
          <a:bodyPr>
            <a:normAutofit/>
          </a:bodyPr>
          <a:lstStyle/>
          <a:p>
            <a:r>
              <a:rPr lang="en-US" altLang="en-US" dirty="0">
                <a:latin typeface="Times New Roman" panose="02020603050405020304" pitchFamily="18" charset="0"/>
                <a:cs typeface="Times New Roman" panose="02020603050405020304" pitchFamily="18" charset="0"/>
              </a:rPr>
              <a:t>System selects five residents for full medication review</a:t>
            </a:r>
          </a:p>
          <a:p>
            <a:r>
              <a:rPr lang="en-US" altLang="en-US" dirty="0">
                <a:latin typeface="Times New Roman" panose="02020603050405020304" pitchFamily="18" charset="0"/>
                <a:cs typeface="Times New Roman" panose="02020603050405020304" pitchFamily="18" charset="0"/>
              </a:rPr>
              <a:t>Based on observation, interview, record review, and MDS</a:t>
            </a:r>
          </a:p>
          <a:p>
            <a:r>
              <a:rPr lang="en-US" altLang="en-US" dirty="0">
                <a:latin typeface="Times New Roman" panose="02020603050405020304" pitchFamily="18" charset="0"/>
                <a:cs typeface="Times New Roman" panose="02020603050405020304" pitchFamily="18" charset="0"/>
              </a:rPr>
              <a:t>Broad range of high-risk medications and adverse consequences </a:t>
            </a:r>
          </a:p>
          <a:p>
            <a:r>
              <a:rPr lang="en-US" altLang="en-US" dirty="0">
                <a:latin typeface="Times New Roman" panose="02020603050405020304" pitchFamily="18" charset="0"/>
                <a:cs typeface="Times New Roman" panose="02020603050405020304" pitchFamily="18" charset="0"/>
              </a:rPr>
              <a:t>Residents may or may not be in sample</a:t>
            </a:r>
          </a:p>
        </p:txBody>
      </p:sp>
      <p:sp>
        <p:nvSpPr>
          <p:cNvPr id="3" name="Slide Number Placeholder 2"/>
          <p:cNvSpPr>
            <a:spLocks noGrp="1"/>
          </p:cNvSpPr>
          <p:nvPr>
            <p:ph type="sldNum" sz="quarter" idx="4"/>
          </p:nvPr>
        </p:nvSpPr>
        <p:spPr/>
        <p:txBody>
          <a:bodyPr/>
          <a:lstStyle/>
          <a:p>
            <a:fld id="{0BC8825E-DCFA-4720-BCBC-502528E7151B}" type="slidenum">
              <a:rPr lang="en-US" smtClean="0"/>
              <a:pPr/>
              <a:t>53</a:t>
            </a:fld>
            <a:endParaRPr lang="en-US" dirty="0"/>
          </a:p>
        </p:txBody>
      </p:sp>
      <p:sp>
        <p:nvSpPr>
          <p:cNvPr id="4" name="Title 3"/>
          <p:cNvSpPr>
            <a:spLocks noGrp="1"/>
          </p:cNvSpPr>
          <p:nvPr>
            <p:ph type="title"/>
          </p:nvPr>
        </p:nvSpPr>
        <p:spPr/>
        <p:txBody>
          <a:bodyPr/>
          <a:lstStyle/>
          <a:p>
            <a:r>
              <a:rPr lang="en-US" sz="4000" dirty="0"/>
              <a:t>Sample Selection – Unnecessary Medication Review</a:t>
            </a:r>
          </a:p>
        </p:txBody>
      </p:sp>
      <p:pic>
        <p:nvPicPr>
          <p:cNvPr id="1026" name="Picture 2" descr="Picture of Pill Bottl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54496" y="1994338"/>
            <a:ext cx="337280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9897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54</a:t>
            </a:fld>
            <a:endParaRPr lang="en-US" dirty="0"/>
          </a:p>
        </p:txBody>
      </p:sp>
      <p:sp>
        <p:nvSpPr>
          <p:cNvPr id="3" name="Title 2"/>
          <p:cNvSpPr>
            <a:spLocks noGrp="1"/>
          </p:cNvSpPr>
          <p:nvPr>
            <p:ph type="title"/>
          </p:nvPr>
        </p:nvSpPr>
        <p:spPr/>
        <p:txBody>
          <a:bodyPr/>
          <a:lstStyle/>
          <a:p>
            <a:r>
              <a:rPr lang="en-US" dirty="0"/>
              <a:t>Section V. Investigation</a:t>
            </a:r>
          </a:p>
        </p:txBody>
      </p:sp>
    </p:spTree>
    <p:extLst>
      <p:ext uri="{BB962C8B-B14F-4D97-AF65-F5344CB8AC3E}">
        <p14:creationId xmlns:p14="http://schemas.microsoft.com/office/powerpoint/2010/main" xmlns="" val="620655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Conduct investigations for all concerns that warrant further investigation for sampled residents </a:t>
            </a:r>
          </a:p>
          <a:p>
            <a:r>
              <a:rPr lang="en-US" altLang="en-US" dirty="0">
                <a:latin typeface="Times New Roman" panose="02020603050405020304" pitchFamily="18" charset="0"/>
                <a:cs typeface="Times New Roman" panose="02020603050405020304" pitchFamily="18" charset="0"/>
              </a:rPr>
              <a:t>Continuous observations, if required</a:t>
            </a:r>
          </a:p>
          <a:p>
            <a:r>
              <a:rPr lang="en-US" altLang="en-US" dirty="0">
                <a:latin typeface="Times New Roman" panose="02020603050405020304" pitchFamily="18" charset="0"/>
                <a:cs typeface="Times New Roman" panose="02020603050405020304" pitchFamily="18" charset="0"/>
              </a:rPr>
              <a:t>Interview representative, if appropriate, when concerns are identified</a:t>
            </a:r>
          </a:p>
        </p:txBody>
      </p:sp>
      <p:sp>
        <p:nvSpPr>
          <p:cNvPr id="2" name="Slide Number Placeholder 1"/>
          <p:cNvSpPr>
            <a:spLocks noGrp="1"/>
          </p:cNvSpPr>
          <p:nvPr>
            <p:ph type="sldNum" sz="quarter" idx="4"/>
          </p:nvPr>
        </p:nvSpPr>
        <p:spPr/>
        <p:txBody>
          <a:bodyPr/>
          <a:lstStyle/>
          <a:p>
            <a:fld id="{0BC8825E-DCFA-4720-BCBC-502528E7151B}" type="slidenum">
              <a:rPr lang="en-US" smtClean="0"/>
              <a:pPr/>
              <a:t>55</a:t>
            </a:fld>
            <a:endParaRPr lang="en-US" dirty="0"/>
          </a:p>
        </p:txBody>
      </p:sp>
      <p:sp>
        <p:nvSpPr>
          <p:cNvPr id="3" name="Title 2"/>
          <p:cNvSpPr>
            <a:spLocks noGrp="1"/>
          </p:cNvSpPr>
          <p:nvPr>
            <p:ph type="title"/>
          </p:nvPr>
        </p:nvSpPr>
        <p:spPr/>
        <p:txBody>
          <a:bodyPr/>
          <a:lstStyle/>
          <a:p>
            <a:r>
              <a:rPr lang="en-US" dirty="0"/>
              <a:t>Resident Investigation – General Guidelines</a:t>
            </a:r>
          </a:p>
        </p:txBody>
      </p:sp>
    </p:spTree>
    <p:extLst>
      <p:ext uri="{BB962C8B-B14F-4D97-AF65-F5344CB8AC3E}">
        <p14:creationId xmlns:p14="http://schemas.microsoft.com/office/powerpoint/2010/main" xmlns="" val="3974346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828800"/>
            <a:ext cx="5523186" cy="4297363"/>
          </a:xfrm>
        </p:spPr>
        <p:txBody>
          <a:bodyPr/>
          <a:lstStyle/>
          <a:p>
            <a:r>
              <a:rPr lang="en-US" altLang="en-US" dirty="0">
                <a:latin typeface="Times New Roman" panose="02020603050405020304" pitchFamily="18" charset="0"/>
                <a:cs typeface="Times New Roman" panose="02020603050405020304" pitchFamily="18" charset="0"/>
              </a:rPr>
              <a:t>Majority of time spent observing and interviewing with relevant review of record to complete investigation </a:t>
            </a:r>
          </a:p>
          <a:p>
            <a:r>
              <a:rPr lang="en-US" altLang="en-US" dirty="0">
                <a:latin typeface="Times New Roman" panose="02020603050405020304" pitchFamily="18" charset="0"/>
                <a:cs typeface="Times New Roman" panose="02020603050405020304" pitchFamily="18" charset="0"/>
              </a:rPr>
              <a:t>Use Appendix PP and critical elements (CE) pathways</a:t>
            </a: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56</a:t>
            </a:fld>
            <a:endParaRPr lang="en-US" dirty="0"/>
          </a:p>
        </p:txBody>
      </p:sp>
      <p:sp>
        <p:nvSpPr>
          <p:cNvPr id="3" name="Title 2"/>
          <p:cNvSpPr>
            <a:spLocks noGrp="1"/>
          </p:cNvSpPr>
          <p:nvPr>
            <p:ph type="title"/>
          </p:nvPr>
        </p:nvSpPr>
        <p:spPr/>
        <p:txBody>
          <a:bodyPr/>
          <a:lstStyle/>
          <a:p>
            <a:r>
              <a:rPr lang="en-US" dirty="0"/>
              <a:t>Investigations</a:t>
            </a:r>
          </a:p>
        </p:txBody>
      </p:sp>
      <p:pic>
        <p:nvPicPr>
          <p:cNvPr id="2052" name="Picture 4" descr="C:\Users\joannenoble\AppData\Local\Microsoft\Windows\INetCache\IE\7KZXDUPQ\Nursing_Homes_Seek_Exemptions_From_Health_Law[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0346" y="2057838"/>
            <a:ext cx="470262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6386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286750" y="6348413"/>
            <a:ext cx="3905250" cy="365125"/>
          </a:xfrm>
        </p:spPr>
        <p:txBody>
          <a:bodyPr/>
          <a:lstStyle/>
          <a:p>
            <a:fld id="{0BC8825E-DCFA-4720-BCBC-502528E7151B}" type="slidenum">
              <a:rPr lang="en-US" smtClean="0"/>
              <a:pPr/>
              <a:t>57</a:t>
            </a:fld>
            <a:endParaRPr lang="en-US" dirty="0"/>
          </a:p>
        </p:txBody>
      </p:sp>
      <p:sp>
        <p:nvSpPr>
          <p:cNvPr id="3" name="Title 2"/>
          <p:cNvSpPr>
            <a:spLocks noGrp="1"/>
          </p:cNvSpPr>
          <p:nvPr>
            <p:ph type="title"/>
          </p:nvPr>
        </p:nvSpPr>
        <p:spPr/>
        <p:txBody>
          <a:bodyPr/>
          <a:lstStyle/>
          <a:p>
            <a:r>
              <a:rPr lang="en-US" dirty="0"/>
              <a:t>Section VI. Ongoing and Other Survey Activities</a:t>
            </a:r>
          </a:p>
        </p:txBody>
      </p:sp>
    </p:spTree>
    <p:extLst>
      <p:ext uri="{BB962C8B-B14F-4D97-AF65-F5344CB8AC3E}">
        <p14:creationId xmlns:p14="http://schemas.microsoft.com/office/powerpoint/2010/main" xmlns="" val="340734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Complete timely during the investigation portion of survey</a:t>
            </a:r>
          </a:p>
          <a:p>
            <a:r>
              <a:rPr lang="en-US" altLang="en-US" dirty="0">
                <a:latin typeface="Times New Roman" panose="02020603050405020304" pitchFamily="18" charset="0"/>
                <a:cs typeface="Times New Roman" panose="02020603050405020304" pitchFamily="18" charset="0"/>
              </a:rPr>
              <a:t>Unexpected death, hospitalization, and community discharge last 90 days</a:t>
            </a:r>
          </a:p>
          <a:p>
            <a:r>
              <a:rPr lang="en-US" altLang="en-US" dirty="0">
                <a:latin typeface="Times New Roman" panose="02020603050405020304" pitchFamily="18" charset="0"/>
                <a:cs typeface="Times New Roman" panose="02020603050405020304" pitchFamily="18" charset="0"/>
              </a:rPr>
              <a:t>System selected or discharged resident</a:t>
            </a:r>
          </a:p>
          <a:p>
            <a:r>
              <a:rPr lang="en-US" altLang="en-US" dirty="0">
                <a:latin typeface="Times New Roman" panose="02020603050405020304" pitchFamily="18" charset="0"/>
                <a:cs typeface="Times New Roman" panose="02020603050405020304" pitchFamily="18" charset="0"/>
              </a:rPr>
              <a:t>Use Appendix PP and CE pathways</a:t>
            </a:r>
          </a:p>
        </p:txBody>
      </p:sp>
      <p:sp>
        <p:nvSpPr>
          <p:cNvPr id="2" name="Slide Number Placeholder 1"/>
          <p:cNvSpPr>
            <a:spLocks noGrp="1"/>
          </p:cNvSpPr>
          <p:nvPr>
            <p:ph type="sldNum" sz="quarter" idx="4"/>
          </p:nvPr>
        </p:nvSpPr>
        <p:spPr/>
        <p:txBody>
          <a:bodyPr/>
          <a:lstStyle/>
          <a:p>
            <a:fld id="{0BC8825E-DCFA-4720-BCBC-502528E7151B}" type="slidenum">
              <a:rPr lang="en-US" smtClean="0"/>
              <a:pPr/>
              <a:t>58</a:t>
            </a:fld>
            <a:endParaRPr lang="en-US" dirty="0"/>
          </a:p>
        </p:txBody>
      </p:sp>
      <p:sp>
        <p:nvSpPr>
          <p:cNvPr id="3" name="Title 2"/>
          <p:cNvSpPr>
            <a:spLocks noGrp="1"/>
          </p:cNvSpPr>
          <p:nvPr>
            <p:ph type="title"/>
          </p:nvPr>
        </p:nvSpPr>
        <p:spPr/>
        <p:txBody>
          <a:bodyPr/>
          <a:lstStyle/>
          <a:p>
            <a:r>
              <a:rPr lang="en-US" dirty="0"/>
              <a:t>Closed Record Reviews</a:t>
            </a:r>
          </a:p>
        </p:txBody>
      </p:sp>
    </p:spTree>
    <p:extLst>
      <p:ext uri="{BB962C8B-B14F-4D97-AF65-F5344CB8AC3E}">
        <p14:creationId xmlns:p14="http://schemas.microsoft.com/office/powerpoint/2010/main" xmlns="" val="212716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Complete any time during investigation</a:t>
            </a:r>
          </a:p>
          <a:p>
            <a:r>
              <a:rPr lang="en-US" altLang="en-US" dirty="0">
                <a:latin typeface="Times New Roman" panose="02020603050405020304" pitchFamily="18" charset="0"/>
                <a:cs typeface="Times New Roman" panose="02020603050405020304" pitchFamily="18" charset="0"/>
              </a:rPr>
              <a:t>Use facility task pathways</a:t>
            </a:r>
          </a:p>
          <a:p>
            <a:r>
              <a:rPr lang="en-US" altLang="en-US" dirty="0">
                <a:latin typeface="Times New Roman" panose="02020603050405020304" pitchFamily="18" charset="0"/>
                <a:cs typeface="Times New Roman" panose="02020603050405020304" pitchFamily="18" charset="0"/>
              </a:rPr>
              <a:t>CE compliance decision</a:t>
            </a:r>
          </a:p>
        </p:txBody>
      </p:sp>
      <p:sp>
        <p:nvSpPr>
          <p:cNvPr id="3" name="Slide Number Placeholder 2"/>
          <p:cNvSpPr>
            <a:spLocks noGrp="1"/>
          </p:cNvSpPr>
          <p:nvPr>
            <p:ph type="sldNum" sz="quarter" idx="4"/>
          </p:nvPr>
        </p:nvSpPr>
        <p:spPr/>
        <p:txBody>
          <a:bodyPr/>
          <a:lstStyle/>
          <a:p>
            <a:fld id="{0BC8825E-DCFA-4720-BCBC-502528E7151B}" type="slidenum">
              <a:rPr lang="en-US" smtClean="0"/>
              <a:pPr/>
              <a:t>59</a:t>
            </a:fld>
            <a:endParaRPr lang="en-US" dirty="0"/>
          </a:p>
        </p:txBody>
      </p:sp>
      <p:sp>
        <p:nvSpPr>
          <p:cNvPr id="2" name="Title 1"/>
          <p:cNvSpPr>
            <a:spLocks noGrp="1"/>
          </p:cNvSpPr>
          <p:nvPr>
            <p:ph type="title"/>
          </p:nvPr>
        </p:nvSpPr>
        <p:spPr/>
        <p:txBody>
          <a:bodyPr/>
          <a:lstStyle/>
          <a:p>
            <a:r>
              <a:rPr lang="en-US" dirty="0"/>
              <a:t>Facility Task Investigations</a:t>
            </a:r>
          </a:p>
        </p:txBody>
      </p:sp>
    </p:spTree>
    <p:extLst>
      <p:ext uri="{BB962C8B-B14F-4D97-AF65-F5344CB8AC3E}">
        <p14:creationId xmlns:p14="http://schemas.microsoft.com/office/powerpoint/2010/main" xmlns="" val="283707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descr="Table depicting estimated implementation dates, type of change, and details of change for Phase I, Phase 2, and Phase III of new regulations."/>
          <p:cNvGraphicFramePr>
            <a:graphicFrameLocks noGrp="1"/>
          </p:cNvGraphicFramePr>
          <p:nvPr>
            <p:ph idx="1"/>
            <p:extLst>
              <p:ext uri="{D42A27DB-BD31-4B8C-83A1-F6EECF244321}">
                <p14:modId xmlns:p14="http://schemas.microsoft.com/office/powerpoint/2010/main" xmlns="" val="3631472893"/>
              </p:ext>
            </p:extLst>
          </p:nvPr>
        </p:nvGraphicFramePr>
        <p:xfrm>
          <a:off x="609600" y="1828800"/>
          <a:ext cx="10974494" cy="4221480"/>
        </p:xfrm>
        <a:graphic>
          <a:graphicData uri="http://schemas.openxmlformats.org/drawingml/2006/table">
            <a:tbl>
              <a:tblPr firstRow="1" bandRow="1">
                <a:tableStyleId>{5C22544A-7EE6-4342-B048-85BDC9FD1C3A}</a:tableStyleId>
              </a:tblPr>
              <a:tblGrid>
                <a:gridCol w="3112786">
                  <a:extLst>
                    <a:ext uri="{9D8B030D-6E8A-4147-A177-3AD203B41FA5}">
                      <a16:colId xmlns:a16="http://schemas.microsoft.com/office/drawing/2014/main" xmlns="" val="1259873498"/>
                    </a:ext>
                  </a:extLst>
                </a:gridCol>
                <a:gridCol w="4074861">
                  <a:extLst>
                    <a:ext uri="{9D8B030D-6E8A-4147-A177-3AD203B41FA5}">
                      <a16:colId xmlns:a16="http://schemas.microsoft.com/office/drawing/2014/main" xmlns="" val="577461011"/>
                    </a:ext>
                  </a:extLst>
                </a:gridCol>
                <a:gridCol w="3786847">
                  <a:extLst>
                    <a:ext uri="{9D8B030D-6E8A-4147-A177-3AD203B41FA5}">
                      <a16:colId xmlns:a16="http://schemas.microsoft.com/office/drawing/2014/main" xmlns="" val="3394349792"/>
                    </a:ext>
                  </a:extLst>
                </a:gridCol>
              </a:tblGrid>
              <a:tr h="52959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Implementation</a:t>
                      </a:r>
                      <a:r>
                        <a:rPr lang="en-US" sz="2000" baseline="0" dirty="0">
                          <a:solidFill>
                            <a:schemeClr val="tx1"/>
                          </a:solidFill>
                          <a:latin typeface="Times New Roman" panose="02020603050405020304" pitchFamily="18" charset="0"/>
                          <a:cs typeface="Times New Roman" panose="02020603050405020304" pitchFamily="18" charset="0"/>
                        </a:rPr>
                        <a:t> Date</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Type of Change</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Details of Change</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3512195683"/>
                  </a:ext>
                </a:extLst>
              </a:tr>
              <a:tr h="1428750">
                <a:tc>
                  <a:txBody>
                    <a:bodyPr/>
                    <a:lstStyle/>
                    <a:p>
                      <a:r>
                        <a:rPr lang="en-US" sz="2000" dirty="0">
                          <a:solidFill>
                            <a:schemeClr val="tx1"/>
                          </a:solidFill>
                          <a:latin typeface="Times New Roman" panose="02020603050405020304" pitchFamily="18" charset="0"/>
                          <a:cs typeface="Times New Roman" panose="02020603050405020304" pitchFamily="18" charset="0"/>
                        </a:rPr>
                        <a:t>Phase 1: </a:t>
                      </a:r>
                    </a:p>
                    <a:p>
                      <a:r>
                        <a:rPr lang="en-US" sz="2000" dirty="0">
                          <a:solidFill>
                            <a:schemeClr val="tx1"/>
                          </a:solidFill>
                          <a:latin typeface="Times New Roman" panose="02020603050405020304" pitchFamily="18" charset="0"/>
                          <a:cs typeface="Times New Roman" panose="02020603050405020304" pitchFamily="18" charset="0"/>
                        </a:rPr>
                        <a:t>November 28, 2016</a:t>
                      </a:r>
                    </a:p>
                    <a:p>
                      <a:r>
                        <a:rPr lang="en-US" sz="2000" dirty="0">
                          <a:solidFill>
                            <a:schemeClr val="tx1"/>
                          </a:solidFill>
                          <a:latin typeface="Times New Roman" panose="02020603050405020304" pitchFamily="18" charset="0"/>
                          <a:cs typeface="Times New Roman" panose="02020603050405020304" pitchFamily="18" charset="0"/>
                        </a:rPr>
                        <a:t>(Implemented)</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cs typeface="Times New Roman" panose="02020603050405020304" pitchFamily="18" charset="0"/>
                        </a:rPr>
                        <a:t>Nursing</a:t>
                      </a:r>
                      <a:r>
                        <a:rPr lang="en-US" sz="2000" baseline="0" dirty="0">
                          <a:solidFill>
                            <a:schemeClr val="tx1"/>
                          </a:solidFill>
                          <a:latin typeface="Times New Roman" panose="02020603050405020304" pitchFamily="18" charset="0"/>
                          <a:cs typeface="Times New Roman" panose="02020603050405020304" pitchFamily="18" charset="0"/>
                        </a:rPr>
                        <a:t> Home Requirements for Participation</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New Regulatory Language was uploaded to</a:t>
                      </a:r>
                      <a:r>
                        <a:rPr lang="en-US" sz="2000" baseline="0" dirty="0">
                          <a:solidFill>
                            <a:schemeClr val="tx1"/>
                          </a:solidFill>
                          <a:latin typeface="Times New Roman" panose="02020603050405020304" pitchFamily="18" charset="0"/>
                          <a:cs typeface="Times New Roman" panose="02020603050405020304" pitchFamily="18" charset="0"/>
                        </a:rPr>
                        <a:t> the Automated Survey Processing Environment (</a:t>
                      </a:r>
                      <a:r>
                        <a:rPr lang="en-US" sz="2000" dirty="0">
                          <a:solidFill>
                            <a:schemeClr val="tx1"/>
                          </a:solidFill>
                          <a:latin typeface="Times New Roman" panose="02020603050405020304" pitchFamily="18" charset="0"/>
                          <a:cs typeface="Times New Roman" panose="02020603050405020304" pitchFamily="18" charset="0"/>
                        </a:rPr>
                        <a:t>ASPEN) under current F Tags</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8804783"/>
                  </a:ext>
                </a:extLst>
              </a:tr>
              <a:tr h="1371600">
                <a:tc>
                  <a:txBody>
                    <a:bodyPr/>
                    <a:lstStyle/>
                    <a:p>
                      <a:r>
                        <a:rPr lang="en-US" sz="2000" dirty="0">
                          <a:solidFill>
                            <a:schemeClr val="tx1"/>
                          </a:solidFill>
                          <a:latin typeface="Times New Roman" panose="02020603050405020304" pitchFamily="18" charset="0"/>
                          <a:cs typeface="Times New Roman" panose="02020603050405020304" pitchFamily="18" charset="0"/>
                        </a:rPr>
                        <a:t>Phase 2: </a:t>
                      </a:r>
                    </a:p>
                    <a:p>
                      <a:r>
                        <a:rPr lang="en-US" sz="2000" dirty="0">
                          <a:solidFill>
                            <a:schemeClr val="tx1"/>
                          </a:solidFill>
                          <a:latin typeface="Times New Roman" panose="02020603050405020304" pitchFamily="18" charset="0"/>
                          <a:cs typeface="Times New Roman" panose="02020603050405020304" pitchFamily="18" charset="0"/>
                        </a:rPr>
                        <a:t>November 28, 2017</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F Tag numbering</a:t>
                      </a:r>
                    </a:p>
                    <a:p>
                      <a:r>
                        <a:rPr lang="en-US" sz="2000" dirty="0">
                          <a:solidFill>
                            <a:schemeClr val="tx1"/>
                          </a:solidFill>
                          <a:latin typeface="Times New Roman" panose="02020603050405020304" pitchFamily="18" charset="0"/>
                          <a:cs typeface="Times New Roman" panose="02020603050405020304" pitchFamily="18" charset="0"/>
                        </a:rPr>
                        <a:t>Interpretive Guidance (IG) Implement new survey process</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New F Tags</a:t>
                      </a:r>
                      <a:endParaRPr lang="en-US" sz="2000" baseline="0" dirty="0">
                        <a:solidFill>
                          <a:schemeClr val="tx1"/>
                        </a:solidFill>
                        <a:latin typeface="Times New Roman" panose="02020603050405020304" pitchFamily="18" charset="0"/>
                        <a:cs typeface="Times New Roman" panose="02020603050405020304" pitchFamily="18" charset="0"/>
                      </a:endParaRPr>
                    </a:p>
                    <a:p>
                      <a:r>
                        <a:rPr lang="en-US" sz="2000" baseline="0" dirty="0">
                          <a:solidFill>
                            <a:schemeClr val="tx1"/>
                          </a:solidFill>
                          <a:latin typeface="Times New Roman" panose="02020603050405020304" pitchFamily="18" charset="0"/>
                          <a:cs typeface="Times New Roman" panose="02020603050405020304" pitchFamily="18" charset="0"/>
                        </a:rPr>
                        <a:t>Updated IG </a:t>
                      </a:r>
                    </a:p>
                    <a:p>
                      <a:r>
                        <a:rPr lang="en-US" sz="2000" baseline="0" dirty="0">
                          <a:solidFill>
                            <a:schemeClr val="tx1"/>
                          </a:solidFill>
                          <a:latin typeface="Times New Roman" panose="02020603050405020304" pitchFamily="18" charset="0"/>
                          <a:cs typeface="Times New Roman" panose="02020603050405020304" pitchFamily="18" charset="0"/>
                        </a:rPr>
                        <a:t>Begin surveying with the new survey process</a:t>
                      </a:r>
                      <a:endParaRPr lang="en-US" sz="2000" dirty="0">
                        <a:solidFill>
                          <a:schemeClr val="tx1"/>
                        </a:solidFill>
                        <a:latin typeface="Times New Roman" panose="02020603050405020304" pitchFamily="18" charset="0"/>
                        <a:cs typeface="Times New Roman" panose="02020603050405020304" pitchFamily="18" charset="0"/>
                      </a:endParaRP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66489330"/>
                  </a:ext>
                </a:extLst>
              </a:tr>
              <a:tr h="891540">
                <a:tc>
                  <a:txBody>
                    <a:bodyPr/>
                    <a:lstStyle/>
                    <a:p>
                      <a:r>
                        <a:rPr lang="en-US" sz="2000" dirty="0">
                          <a:solidFill>
                            <a:schemeClr val="tx1"/>
                          </a:solidFill>
                          <a:latin typeface="Times New Roman" panose="02020603050405020304" pitchFamily="18" charset="0"/>
                          <a:cs typeface="Times New Roman" panose="02020603050405020304" pitchFamily="18" charset="0"/>
                        </a:rPr>
                        <a:t>Phase 3: </a:t>
                      </a:r>
                    </a:p>
                    <a:p>
                      <a:r>
                        <a:rPr lang="en-US" sz="2000" dirty="0">
                          <a:solidFill>
                            <a:schemeClr val="tx1"/>
                          </a:solidFill>
                          <a:latin typeface="Times New Roman" panose="02020603050405020304" pitchFamily="18" charset="0"/>
                          <a:cs typeface="Times New Roman" panose="02020603050405020304" pitchFamily="18" charset="0"/>
                        </a:rPr>
                        <a:t>November 28, 2019</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120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Requirements that need more time to implement</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120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Requirements that need more time to implement</a:t>
                      </a:r>
                    </a:p>
                  </a:txBody>
                  <a:tcPr marL="99205" marR="99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1345204"/>
                  </a:ext>
                </a:extLst>
              </a:tr>
            </a:tbl>
          </a:graphicData>
        </a:graphic>
      </p:graphicFrame>
      <p:sp>
        <p:nvSpPr>
          <p:cNvPr id="5" name="Slide Number Placeholder 4"/>
          <p:cNvSpPr>
            <a:spLocks noGrp="1"/>
          </p:cNvSpPr>
          <p:nvPr>
            <p:ph type="sldNum" sz="quarter" idx="4"/>
          </p:nvPr>
        </p:nvSpPr>
        <p:spPr/>
        <p:txBody>
          <a:bodyPr/>
          <a:lstStyle/>
          <a:p>
            <a:fld id="{0BC8825E-DCFA-4720-BCBC-502528E7151B}" type="slidenum">
              <a:rPr lang="en-US" smtClean="0"/>
              <a:pPr/>
              <a:t>6</a:t>
            </a:fld>
            <a:endParaRPr lang="en-US" dirty="0"/>
          </a:p>
        </p:txBody>
      </p:sp>
      <p:sp>
        <p:nvSpPr>
          <p:cNvPr id="6" name="Title 5"/>
          <p:cNvSpPr>
            <a:spLocks noGrp="1"/>
          </p:cNvSpPr>
          <p:nvPr>
            <p:ph type="title"/>
          </p:nvPr>
        </p:nvSpPr>
        <p:spPr/>
        <p:txBody>
          <a:bodyPr/>
          <a:lstStyle/>
          <a:p>
            <a:r>
              <a:rPr lang="en-US" dirty="0"/>
              <a:t> Implementation Grid</a:t>
            </a:r>
          </a:p>
        </p:txBody>
      </p:sp>
    </p:spTree>
    <p:extLst>
      <p:ext uri="{BB962C8B-B14F-4D97-AF65-F5344CB8AC3E}">
        <p14:creationId xmlns:p14="http://schemas.microsoft.com/office/powerpoint/2010/main" xmlns="" val="48530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Second meal observed if concerns noted</a:t>
            </a:r>
          </a:p>
          <a:p>
            <a:r>
              <a:rPr lang="en-US" dirty="0">
                <a:latin typeface="Times New Roman" panose="02020603050405020304" pitchFamily="18" charset="0"/>
                <a:cs typeface="Times New Roman" panose="02020603050405020304" pitchFamily="18" charset="0"/>
              </a:rPr>
              <a:t>Use Appendix PP and CE Pathway for Dining</a:t>
            </a:r>
          </a:p>
          <a:p>
            <a:r>
              <a:rPr lang="en-US" dirty="0">
                <a:latin typeface="Times New Roman" panose="02020603050405020304" pitchFamily="18" charset="0"/>
                <a:cs typeface="Times New Roman" panose="02020603050405020304" pitchFamily="18" charset="0"/>
              </a:rPr>
              <a:t>Dining task is completed outside any resident specific investigation into nutrition and/or weight loss</a:t>
            </a:r>
          </a:p>
        </p:txBody>
      </p:sp>
      <p:sp>
        <p:nvSpPr>
          <p:cNvPr id="4" name="Slide Number Placeholder 3"/>
          <p:cNvSpPr>
            <a:spLocks noGrp="1"/>
          </p:cNvSpPr>
          <p:nvPr>
            <p:ph type="sldNum" sz="quarter" idx="4"/>
          </p:nvPr>
        </p:nvSpPr>
        <p:spPr/>
        <p:txBody>
          <a:bodyPr/>
          <a:lstStyle/>
          <a:p>
            <a:fld id="{0BC8825E-DCFA-4720-BCBC-502528E7151B}" type="slidenum">
              <a:rPr lang="en-US" smtClean="0"/>
              <a:pPr/>
              <a:t>60</a:t>
            </a:fld>
            <a:endParaRPr lang="en-US" dirty="0"/>
          </a:p>
        </p:txBody>
      </p:sp>
      <p:sp>
        <p:nvSpPr>
          <p:cNvPr id="5" name="Title 4"/>
          <p:cNvSpPr>
            <a:spLocks noGrp="1"/>
          </p:cNvSpPr>
          <p:nvPr>
            <p:ph type="title"/>
          </p:nvPr>
        </p:nvSpPr>
        <p:spPr/>
        <p:txBody>
          <a:bodyPr/>
          <a:lstStyle/>
          <a:p>
            <a:r>
              <a:rPr lang="en-US" dirty="0"/>
              <a:t>Dining – Subsequent Meal, if Needed</a:t>
            </a:r>
          </a:p>
        </p:txBody>
      </p:sp>
    </p:spTree>
    <p:extLst>
      <p:ext uri="{BB962C8B-B14F-4D97-AF65-F5344CB8AC3E}">
        <p14:creationId xmlns:p14="http://schemas.microsoft.com/office/powerpoint/2010/main" xmlns="" val="1927053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Throughout survey, all surveyors should observe for infection control </a:t>
            </a:r>
          </a:p>
          <a:p>
            <a:r>
              <a:rPr lang="en-US" dirty="0">
                <a:latin typeface="Times New Roman" panose="02020603050405020304" pitchFamily="18" charset="0"/>
                <a:cs typeface="Times New Roman" panose="02020603050405020304" pitchFamily="18" charset="0"/>
              </a:rPr>
              <a:t>Assigned surveyor coordinates a review of influenza and pneumococcal vaccinations</a:t>
            </a:r>
          </a:p>
          <a:p>
            <a:r>
              <a:rPr lang="en-US" dirty="0">
                <a:latin typeface="Times New Roman" panose="02020603050405020304" pitchFamily="18" charset="0"/>
                <a:cs typeface="Times New Roman" panose="02020603050405020304" pitchFamily="18" charset="0"/>
              </a:rPr>
              <a:t>Assigned surveyor reviews infection prevention and control, and antibiotic stewardship program</a:t>
            </a:r>
          </a:p>
        </p:txBody>
      </p:sp>
      <p:sp>
        <p:nvSpPr>
          <p:cNvPr id="4" name="Slide Number Placeholder 3"/>
          <p:cNvSpPr>
            <a:spLocks noGrp="1"/>
          </p:cNvSpPr>
          <p:nvPr>
            <p:ph type="sldNum" sz="quarter" idx="4"/>
          </p:nvPr>
        </p:nvSpPr>
        <p:spPr/>
        <p:txBody>
          <a:bodyPr/>
          <a:lstStyle/>
          <a:p>
            <a:fld id="{0BC8825E-DCFA-4720-BCBC-502528E7151B}" type="slidenum">
              <a:rPr lang="en-US" smtClean="0"/>
              <a:pPr/>
              <a:t>61</a:t>
            </a:fld>
            <a:endParaRPr lang="en-US" dirty="0"/>
          </a:p>
        </p:txBody>
      </p:sp>
      <p:sp>
        <p:nvSpPr>
          <p:cNvPr id="5" name="Title 4"/>
          <p:cNvSpPr>
            <a:spLocks noGrp="1"/>
          </p:cNvSpPr>
          <p:nvPr>
            <p:ph type="title"/>
          </p:nvPr>
        </p:nvSpPr>
        <p:spPr/>
        <p:txBody>
          <a:bodyPr/>
          <a:lstStyle/>
          <a:p>
            <a:r>
              <a:rPr lang="en-US" dirty="0"/>
              <a:t>Infection Control</a:t>
            </a:r>
          </a:p>
        </p:txBody>
      </p:sp>
    </p:spTree>
    <p:extLst>
      <p:ext uri="{BB962C8B-B14F-4D97-AF65-F5344CB8AC3E}">
        <p14:creationId xmlns:p14="http://schemas.microsoft.com/office/powerpoint/2010/main" xmlns="" val="3973201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A new pathway has been developed </a:t>
            </a:r>
          </a:p>
          <a:p>
            <a:r>
              <a:rPr lang="en-US" altLang="en-US" dirty="0">
                <a:latin typeface="Times New Roman" panose="02020603050405020304" pitchFamily="18" charset="0"/>
                <a:cs typeface="Times New Roman" panose="02020603050405020304" pitchFamily="18" charset="0"/>
              </a:rPr>
              <a:t>List of residents (home and </a:t>
            </a:r>
            <a:r>
              <a:rPr lang="en-US" altLang="en-US" dirty="0" smtClean="0">
                <a:latin typeface="Times New Roman" panose="02020603050405020304" pitchFamily="18" charset="0"/>
                <a:cs typeface="Times New Roman" panose="02020603050405020304" pitchFamily="18" charset="0"/>
              </a:rPr>
              <a:t>in-facility</a:t>
            </a:r>
            <a:r>
              <a:rPr lang="en-US" altLang="en-US" dirty="0">
                <a:latin typeface="Times New Roman" panose="02020603050405020304" pitchFamily="18" charset="0"/>
                <a:cs typeface="Times New Roman" panose="02020603050405020304" pitchFamily="18" charset="0"/>
              </a:rPr>
              <a:t>)</a:t>
            </a:r>
          </a:p>
          <a:p>
            <a:r>
              <a:rPr lang="en-US" altLang="en-US" dirty="0">
                <a:latin typeface="Times New Roman" panose="02020603050405020304" pitchFamily="18" charset="0"/>
                <a:cs typeface="Times New Roman" panose="02020603050405020304" pitchFamily="18" charset="0"/>
              </a:rPr>
              <a:t>Randomly select three residents </a:t>
            </a:r>
          </a:p>
          <a:p>
            <a:r>
              <a:rPr lang="en-US" altLang="en-US" dirty="0">
                <a:latin typeface="Times New Roman" panose="02020603050405020304" pitchFamily="18" charset="0"/>
                <a:cs typeface="Times New Roman" panose="02020603050405020304" pitchFamily="18" charset="0"/>
              </a:rPr>
              <a:t>Facility completes new worksheet</a:t>
            </a:r>
          </a:p>
          <a:p>
            <a:r>
              <a:rPr lang="en-US" altLang="en-US" dirty="0">
                <a:latin typeface="Times New Roman" panose="02020603050405020304" pitchFamily="18" charset="0"/>
                <a:cs typeface="Times New Roman" panose="02020603050405020304" pitchFamily="18" charset="0"/>
              </a:rPr>
              <a:t>Review worksheet and notices</a:t>
            </a:r>
          </a:p>
        </p:txBody>
      </p:sp>
      <p:sp>
        <p:nvSpPr>
          <p:cNvPr id="2" name="Slide Number Placeholder 1"/>
          <p:cNvSpPr>
            <a:spLocks noGrp="1"/>
          </p:cNvSpPr>
          <p:nvPr>
            <p:ph type="sldNum" sz="quarter" idx="4"/>
          </p:nvPr>
        </p:nvSpPr>
        <p:spPr/>
        <p:txBody>
          <a:bodyPr/>
          <a:lstStyle/>
          <a:p>
            <a:fld id="{0BC8825E-DCFA-4720-BCBC-502528E7151B}" type="slidenum">
              <a:rPr lang="en-US" smtClean="0"/>
              <a:pPr/>
              <a:t>62</a:t>
            </a:fld>
            <a:endParaRPr lang="en-US" dirty="0"/>
          </a:p>
        </p:txBody>
      </p:sp>
      <p:sp>
        <p:nvSpPr>
          <p:cNvPr id="3" name="Title 2"/>
          <p:cNvSpPr>
            <a:spLocks noGrp="1"/>
          </p:cNvSpPr>
          <p:nvPr>
            <p:ph type="title"/>
          </p:nvPr>
        </p:nvSpPr>
        <p:spPr/>
        <p:txBody>
          <a:bodyPr/>
          <a:lstStyle/>
          <a:p>
            <a:r>
              <a:rPr lang="en-US" dirty="0"/>
              <a:t>SNF Beneficiary Protection Notification Review</a:t>
            </a:r>
          </a:p>
        </p:txBody>
      </p:sp>
    </p:spTree>
    <p:extLst>
      <p:ext uri="{BB962C8B-B14F-4D97-AF65-F5344CB8AC3E}">
        <p14:creationId xmlns:p14="http://schemas.microsoft.com/office/powerpoint/2010/main" xmlns="" val="329878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6390290" cy="4297363"/>
          </a:xfrm>
        </p:spPr>
        <p:txBody>
          <a:bodyPr/>
          <a:lstStyle/>
          <a:p>
            <a:r>
              <a:rPr lang="en-US" dirty="0">
                <a:latin typeface="Times New Roman" panose="02020603050405020304" pitchFamily="18" charset="0"/>
                <a:cs typeface="Times New Roman" panose="02020603050405020304" pitchFamily="18" charset="0"/>
              </a:rPr>
              <a:t>In addition to the brief kitchen observation upon entrance, conduct full kitchen investigation</a:t>
            </a:r>
          </a:p>
          <a:p>
            <a:r>
              <a:rPr lang="en-US" dirty="0">
                <a:latin typeface="Times New Roman" panose="02020603050405020304" pitchFamily="18" charset="0"/>
                <a:cs typeface="Times New Roman" panose="02020603050405020304" pitchFamily="18" charset="0"/>
              </a:rPr>
              <a:t>Follow Appendix PP and </a:t>
            </a:r>
            <a:r>
              <a:rPr lang="en-US" dirty="0" smtClean="0">
                <a:latin typeface="Times New Roman" panose="02020603050405020304" pitchFamily="18" charset="0"/>
                <a:cs typeface="Times New Roman" panose="02020603050405020304" pitchFamily="18" charset="0"/>
              </a:rPr>
              <a:t>Facility Task Pathway </a:t>
            </a:r>
            <a:r>
              <a:rPr lang="en-US" dirty="0">
                <a:latin typeface="Times New Roman" panose="02020603050405020304" pitchFamily="18" charset="0"/>
                <a:cs typeface="Times New Roman" panose="02020603050405020304" pitchFamily="18" charset="0"/>
              </a:rPr>
              <a:t>to complete kitchen investigation</a:t>
            </a:r>
          </a:p>
        </p:txBody>
      </p:sp>
      <p:sp>
        <p:nvSpPr>
          <p:cNvPr id="4" name="Slide Number Placeholder 3"/>
          <p:cNvSpPr>
            <a:spLocks noGrp="1"/>
          </p:cNvSpPr>
          <p:nvPr>
            <p:ph type="sldNum" sz="quarter" idx="4"/>
          </p:nvPr>
        </p:nvSpPr>
        <p:spPr/>
        <p:txBody>
          <a:bodyPr/>
          <a:lstStyle/>
          <a:p>
            <a:fld id="{0BC8825E-DCFA-4720-BCBC-502528E7151B}" type="slidenum">
              <a:rPr lang="en-US" smtClean="0"/>
              <a:pPr/>
              <a:t>63</a:t>
            </a:fld>
            <a:endParaRPr lang="en-US" dirty="0"/>
          </a:p>
        </p:txBody>
      </p:sp>
      <p:sp>
        <p:nvSpPr>
          <p:cNvPr id="5" name="Title 4"/>
          <p:cNvSpPr>
            <a:spLocks noGrp="1"/>
          </p:cNvSpPr>
          <p:nvPr>
            <p:ph type="title"/>
          </p:nvPr>
        </p:nvSpPr>
        <p:spPr/>
        <p:txBody>
          <a:bodyPr/>
          <a:lstStyle/>
          <a:p>
            <a:r>
              <a:rPr lang="en-US" dirty="0"/>
              <a:t>Kitchen Observation</a:t>
            </a:r>
          </a:p>
        </p:txBody>
      </p:sp>
      <p:pic>
        <p:nvPicPr>
          <p:cNvPr id="3075" name="Picture 3" descr="C:\Users\joannenoble\AppData\Local\Microsoft\Windows\INetCache\IE\QCH66QX5\1587er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19849" y="2002221"/>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2937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ontent Placeholder 1"/>
          <p:cNvSpPr>
            <a:spLocks noGrp="1"/>
          </p:cNvSpPr>
          <p:nvPr>
            <p:ph idx="1"/>
          </p:nvPr>
        </p:nvSpPr>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Medication Administration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Recommend nurse or pharmacist</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Include sample residents, if opportunity presents itself</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Reconcile controlled medications if observed during </a:t>
            </a:r>
            <a:r>
              <a:rPr lang="en-US" altLang="en-US" sz="2800" dirty="0" smtClean="0">
                <a:latin typeface="Times New Roman" panose="02020603050405020304" pitchFamily="18" charset="0"/>
                <a:cs typeface="Times New Roman" panose="02020603050405020304" pitchFamily="18" charset="0"/>
              </a:rPr>
              <a:t>medication </a:t>
            </a:r>
            <a:r>
              <a:rPr lang="en-US" altLang="en-US" sz="2800" dirty="0">
                <a:latin typeface="Times New Roman" panose="02020603050405020304" pitchFamily="18" charset="0"/>
                <a:cs typeface="Times New Roman" panose="02020603050405020304" pitchFamily="18" charset="0"/>
              </a:rPr>
              <a:t>administration</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different routes,  units, and shifts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25 medication opportunities</a:t>
            </a:r>
          </a:p>
        </p:txBody>
      </p:sp>
      <p:sp>
        <p:nvSpPr>
          <p:cNvPr id="2" name="Slide Number Placeholder 1"/>
          <p:cNvSpPr>
            <a:spLocks noGrp="1"/>
          </p:cNvSpPr>
          <p:nvPr>
            <p:ph type="sldNum" sz="quarter" idx="4"/>
          </p:nvPr>
        </p:nvSpPr>
        <p:spPr/>
        <p:txBody>
          <a:bodyPr/>
          <a:lstStyle/>
          <a:p>
            <a:fld id="{0BC8825E-DCFA-4720-BCBC-502528E7151B}" type="slidenum">
              <a:rPr lang="en-US" smtClean="0"/>
              <a:pPr/>
              <a:t>64</a:t>
            </a:fld>
            <a:endParaRPr lang="en-US" dirty="0"/>
          </a:p>
        </p:txBody>
      </p:sp>
      <p:sp>
        <p:nvSpPr>
          <p:cNvPr id="3" name="Title 2"/>
          <p:cNvSpPr>
            <a:spLocks noGrp="1"/>
          </p:cNvSpPr>
          <p:nvPr>
            <p:ph type="title"/>
          </p:nvPr>
        </p:nvSpPr>
        <p:spPr/>
        <p:txBody>
          <a:bodyPr/>
          <a:lstStyle/>
          <a:p>
            <a:r>
              <a:rPr lang="en-US" dirty="0"/>
              <a:t>Medication Administration</a:t>
            </a:r>
          </a:p>
        </p:txBody>
      </p:sp>
    </p:spTree>
    <p:extLst>
      <p:ext uri="{BB962C8B-B14F-4D97-AF65-F5344CB8AC3E}">
        <p14:creationId xmlns:p14="http://schemas.microsoft.com/office/powerpoint/2010/main" xmlns="" val="3605017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Content Placeholder 1"/>
          <p:cNvSpPr>
            <a:spLocks noGrp="1"/>
          </p:cNvSpPr>
          <p:nvPr>
            <p:ph idx="1"/>
          </p:nvPr>
        </p:nvSpPr>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Medication Storage</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Observe half of </a:t>
            </a:r>
            <a:r>
              <a:rPr lang="en-US" altLang="en-US" sz="2800" dirty="0" smtClean="0">
                <a:latin typeface="Times New Roman" panose="02020603050405020304" pitchFamily="18" charset="0"/>
                <a:cs typeface="Times New Roman" panose="02020603050405020304" pitchFamily="18" charset="0"/>
              </a:rPr>
              <a:t>medication </a:t>
            </a:r>
            <a:r>
              <a:rPr lang="en-US" altLang="en-US" sz="2800" dirty="0">
                <a:latin typeface="Times New Roman" panose="02020603050405020304" pitchFamily="18" charset="0"/>
                <a:cs typeface="Times New Roman" panose="02020603050405020304" pitchFamily="18" charset="0"/>
              </a:rPr>
              <a:t>storage rooms and half of medication carts </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If issues, expand medication room/cart</a:t>
            </a:r>
          </a:p>
        </p:txBody>
      </p:sp>
      <p:sp>
        <p:nvSpPr>
          <p:cNvPr id="2" name="Slide Number Placeholder 1"/>
          <p:cNvSpPr>
            <a:spLocks noGrp="1"/>
          </p:cNvSpPr>
          <p:nvPr>
            <p:ph type="sldNum" sz="quarter" idx="4"/>
          </p:nvPr>
        </p:nvSpPr>
        <p:spPr/>
        <p:txBody>
          <a:bodyPr/>
          <a:lstStyle/>
          <a:p>
            <a:fld id="{0BC8825E-DCFA-4720-BCBC-502528E7151B}" type="slidenum">
              <a:rPr lang="en-US" smtClean="0"/>
              <a:pPr/>
              <a:t>65</a:t>
            </a:fld>
            <a:endParaRPr lang="en-US" dirty="0"/>
          </a:p>
        </p:txBody>
      </p:sp>
      <p:sp>
        <p:nvSpPr>
          <p:cNvPr id="3" name="Title 2"/>
          <p:cNvSpPr>
            <a:spLocks noGrp="1"/>
          </p:cNvSpPr>
          <p:nvPr>
            <p:ph type="title"/>
          </p:nvPr>
        </p:nvSpPr>
        <p:spPr/>
        <p:txBody>
          <a:bodyPr/>
          <a:lstStyle/>
          <a:p>
            <a:r>
              <a:rPr lang="en-US" dirty="0"/>
              <a:t>Medication Storage</a:t>
            </a:r>
          </a:p>
        </p:txBody>
      </p:sp>
    </p:spTree>
    <p:extLst>
      <p:ext uri="{BB962C8B-B14F-4D97-AF65-F5344CB8AC3E}">
        <p14:creationId xmlns:p14="http://schemas.microsoft.com/office/powerpoint/2010/main" xmlns="" val="4269769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609600" y="1828800"/>
            <a:ext cx="7178566" cy="4297363"/>
          </a:xfrm>
        </p:spPr>
        <p:txBody>
          <a:bodyPr/>
          <a:lstStyle/>
          <a:p>
            <a:r>
              <a:rPr lang="en-US" altLang="en-US" dirty="0">
                <a:latin typeface="Times New Roman" panose="02020603050405020304" pitchFamily="18" charset="0"/>
                <a:cs typeface="Times New Roman" panose="02020603050405020304" pitchFamily="18" charset="0"/>
              </a:rPr>
              <a:t>Group interview with active members of the council</a:t>
            </a:r>
          </a:p>
          <a:p>
            <a:r>
              <a:rPr lang="en-US" altLang="en-US" dirty="0">
                <a:latin typeface="Times New Roman" panose="02020603050405020304" pitchFamily="18" charset="0"/>
                <a:cs typeface="Times New Roman" panose="02020603050405020304" pitchFamily="18" charset="0"/>
              </a:rPr>
              <a:t>Complete early to ensure investigation if concerns identified</a:t>
            </a:r>
          </a:p>
          <a:p>
            <a:r>
              <a:rPr lang="en-US" altLang="en-US" dirty="0">
                <a:latin typeface="Times New Roman" panose="02020603050405020304" pitchFamily="18" charset="0"/>
                <a:cs typeface="Times New Roman" panose="02020603050405020304" pitchFamily="18" charset="0"/>
              </a:rPr>
              <a:t>Refer to updated Pathway</a:t>
            </a:r>
          </a:p>
        </p:txBody>
      </p:sp>
      <p:sp>
        <p:nvSpPr>
          <p:cNvPr id="2" name="Slide Number Placeholder 1"/>
          <p:cNvSpPr>
            <a:spLocks noGrp="1"/>
          </p:cNvSpPr>
          <p:nvPr>
            <p:ph type="sldNum" sz="quarter" idx="4"/>
          </p:nvPr>
        </p:nvSpPr>
        <p:spPr/>
        <p:txBody>
          <a:bodyPr/>
          <a:lstStyle/>
          <a:p>
            <a:fld id="{0BC8825E-DCFA-4720-BCBC-502528E7151B}" type="slidenum">
              <a:rPr lang="en-US" smtClean="0"/>
              <a:pPr/>
              <a:t>66</a:t>
            </a:fld>
            <a:endParaRPr lang="en-US" dirty="0"/>
          </a:p>
        </p:txBody>
      </p:sp>
      <p:sp>
        <p:nvSpPr>
          <p:cNvPr id="3" name="Title 2"/>
          <p:cNvSpPr>
            <a:spLocks noGrp="1"/>
          </p:cNvSpPr>
          <p:nvPr>
            <p:ph type="title"/>
          </p:nvPr>
        </p:nvSpPr>
        <p:spPr/>
        <p:txBody>
          <a:bodyPr/>
          <a:lstStyle/>
          <a:p>
            <a:r>
              <a:rPr lang="en-US" dirty="0"/>
              <a:t>Resident Council Meeting</a:t>
            </a:r>
          </a:p>
        </p:txBody>
      </p:sp>
      <p:pic>
        <p:nvPicPr>
          <p:cNvPr id="5124" name="Picture 4" descr="C:\Users\joannenoble\AppData\Local\Microsoft\Windows\INetCache\IE\QCH66QX5\lean_meeting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8678304" y="2017985"/>
            <a:ext cx="2743200" cy="3577668"/>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5099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Is a mandatory task, refer to revised </a:t>
            </a:r>
            <a:r>
              <a:rPr lang="en-US" altLang="en-US" dirty="0" smtClean="0">
                <a:latin typeface="Times New Roman" panose="02020603050405020304" pitchFamily="18" charset="0"/>
                <a:cs typeface="Times New Roman" panose="02020603050405020304" pitchFamily="18" charset="0"/>
              </a:rPr>
              <a:t>Facility Task Pathway</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Sufficient and competent staff </a:t>
            </a:r>
          </a:p>
          <a:p>
            <a:r>
              <a:rPr lang="en-US" altLang="en-US" dirty="0">
                <a:latin typeface="Times New Roman" panose="02020603050405020304" pitchFamily="18" charset="0"/>
                <a:cs typeface="Times New Roman" panose="02020603050405020304" pitchFamily="18" charset="0"/>
              </a:rPr>
              <a:t>Throughout the survey, consider if staffing concerns can be linked to QOL and QOC concerns </a:t>
            </a:r>
          </a:p>
        </p:txBody>
      </p:sp>
      <p:sp>
        <p:nvSpPr>
          <p:cNvPr id="3" name="Slide Number Placeholder 2"/>
          <p:cNvSpPr>
            <a:spLocks noGrp="1"/>
          </p:cNvSpPr>
          <p:nvPr>
            <p:ph type="sldNum" sz="quarter" idx="4"/>
          </p:nvPr>
        </p:nvSpPr>
        <p:spPr/>
        <p:txBody>
          <a:bodyPr/>
          <a:lstStyle/>
          <a:p>
            <a:fld id="{0BC8825E-DCFA-4720-BCBC-502528E7151B}" type="slidenum">
              <a:rPr lang="en-US" smtClean="0"/>
              <a:pPr/>
              <a:t>67</a:t>
            </a:fld>
            <a:endParaRPr lang="en-US" dirty="0"/>
          </a:p>
        </p:txBody>
      </p:sp>
      <p:sp>
        <p:nvSpPr>
          <p:cNvPr id="2" name="Title 1"/>
          <p:cNvSpPr>
            <a:spLocks noGrp="1"/>
          </p:cNvSpPr>
          <p:nvPr>
            <p:ph type="title"/>
          </p:nvPr>
        </p:nvSpPr>
        <p:spPr/>
        <p:txBody>
          <a:bodyPr/>
          <a:lstStyle/>
          <a:p>
            <a:r>
              <a:rPr lang="en-US" dirty="0"/>
              <a:t>Sufficient and Competent Nurse Staffing Review</a:t>
            </a:r>
          </a:p>
        </p:txBody>
      </p:sp>
    </p:spTree>
    <p:extLst>
      <p:ext uri="{BB962C8B-B14F-4D97-AF65-F5344CB8AC3E}">
        <p14:creationId xmlns:p14="http://schemas.microsoft.com/office/powerpoint/2010/main" xmlns="" val="1865976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Investigate specific concerns </a:t>
            </a:r>
          </a:p>
          <a:p>
            <a:r>
              <a:rPr lang="en-US" altLang="en-US" dirty="0">
                <a:latin typeface="Times New Roman" panose="02020603050405020304" pitchFamily="18" charset="0"/>
                <a:cs typeface="Times New Roman" panose="02020603050405020304" pitchFamily="18" charset="0"/>
              </a:rPr>
              <a:t>Eliminate redundancy with LSC</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Disaster and Emergency Preparedness</a:t>
            </a: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O2 storage</a:t>
            </a:r>
          </a:p>
          <a:p>
            <a:pPr lvl="1">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Generator</a:t>
            </a: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68</a:t>
            </a:fld>
            <a:endParaRPr lang="en-US" dirty="0"/>
          </a:p>
        </p:txBody>
      </p:sp>
      <p:sp>
        <p:nvSpPr>
          <p:cNvPr id="2" name="Title 1"/>
          <p:cNvSpPr>
            <a:spLocks noGrp="1"/>
          </p:cNvSpPr>
          <p:nvPr>
            <p:ph type="title"/>
          </p:nvPr>
        </p:nvSpPr>
        <p:spPr/>
        <p:txBody>
          <a:bodyPr/>
          <a:lstStyle/>
          <a:p>
            <a:r>
              <a:rPr lang="en-US" dirty="0"/>
              <a:t>Environment</a:t>
            </a:r>
          </a:p>
        </p:txBody>
      </p:sp>
    </p:spTree>
    <p:extLst>
      <p:ext uri="{BB962C8B-B14F-4D97-AF65-F5344CB8AC3E}">
        <p14:creationId xmlns:p14="http://schemas.microsoft.com/office/powerpoint/2010/main" xmlns="" val="1332736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69</a:t>
            </a:fld>
            <a:endParaRPr lang="en-US" dirty="0"/>
          </a:p>
        </p:txBody>
      </p:sp>
      <p:sp>
        <p:nvSpPr>
          <p:cNvPr id="3" name="Title 2"/>
          <p:cNvSpPr>
            <a:spLocks noGrp="1"/>
          </p:cNvSpPr>
          <p:nvPr>
            <p:ph type="title"/>
          </p:nvPr>
        </p:nvSpPr>
        <p:spPr/>
        <p:txBody>
          <a:bodyPr/>
          <a:lstStyle/>
          <a:p>
            <a:r>
              <a:rPr lang="en-US" dirty="0"/>
              <a:t>Section VII. Potential Citations</a:t>
            </a:r>
          </a:p>
        </p:txBody>
      </p:sp>
    </p:spTree>
    <p:extLst>
      <p:ext uri="{BB962C8B-B14F-4D97-AF65-F5344CB8AC3E}">
        <p14:creationId xmlns:p14="http://schemas.microsoft.com/office/powerpoint/2010/main" xmlns="" val="195120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Implement by November 28, 2017</a:t>
            </a:r>
          </a:p>
          <a:p>
            <a:r>
              <a:rPr lang="en-US" dirty="0">
                <a:latin typeface="Times New Roman" panose="02020603050405020304" pitchFamily="18" charset="0"/>
                <a:cs typeface="Times New Roman" panose="02020603050405020304" pitchFamily="18" charset="0"/>
              </a:rPr>
              <a:t>Providers must be in compliance with Phase 2 regulations</a:t>
            </a:r>
          </a:p>
          <a:p>
            <a:r>
              <a:rPr lang="en-US" dirty="0">
                <a:latin typeface="Times New Roman" panose="02020603050405020304" pitchFamily="18" charset="0"/>
                <a:cs typeface="Times New Roman" panose="02020603050405020304" pitchFamily="18" charset="0"/>
              </a:rPr>
              <a:t>All States will use new </a:t>
            </a:r>
            <a:r>
              <a:rPr lang="en-US" dirty="0" smtClean="0">
                <a:latin typeface="Times New Roman" panose="02020603050405020304" pitchFamily="18" charset="0"/>
                <a:cs typeface="Times New Roman" panose="02020603050405020304" pitchFamily="18" charset="0"/>
              </a:rPr>
              <a:t>computer–based </a:t>
            </a:r>
            <a:r>
              <a:rPr lang="en-US" dirty="0">
                <a:latin typeface="Times New Roman" panose="02020603050405020304" pitchFamily="18" charset="0"/>
                <a:cs typeface="Times New Roman" panose="02020603050405020304" pitchFamily="18" charset="0"/>
              </a:rPr>
              <a:t>survey process for LTC surveys</a:t>
            </a:r>
          </a:p>
          <a:p>
            <a:r>
              <a:rPr lang="en-US" dirty="0">
                <a:latin typeface="Times New Roman" panose="02020603050405020304" pitchFamily="18" charset="0"/>
                <a:cs typeface="Times New Roman" panose="02020603050405020304" pitchFamily="18" charset="0"/>
              </a:rPr>
              <a:t> All training on new survey process needs to be completed before go live date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0BC8825E-DCFA-4720-BCBC-502528E7151B}" type="slidenum">
              <a:rPr lang="en-US" smtClean="0"/>
              <a:pPr/>
              <a:t>7</a:t>
            </a:fld>
            <a:endParaRPr lang="en-US" dirty="0"/>
          </a:p>
        </p:txBody>
      </p:sp>
      <p:sp>
        <p:nvSpPr>
          <p:cNvPr id="4" name="Title 3"/>
          <p:cNvSpPr>
            <a:spLocks noGrp="1"/>
          </p:cNvSpPr>
          <p:nvPr>
            <p:ph type="title"/>
          </p:nvPr>
        </p:nvSpPr>
        <p:spPr/>
        <p:txBody>
          <a:bodyPr/>
          <a:lstStyle/>
          <a:p>
            <a:r>
              <a:rPr lang="en-US" dirty="0"/>
              <a:t>Phase 2 of LTC Regulations</a:t>
            </a:r>
          </a:p>
        </p:txBody>
      </p:sp>
    </p:spTree>
    <p:extLst>
      <p:ext uri="{BB962C8B-B14F-4D97-AF65-F5344CB8AC3E}">
        <p14:creationId xmlns:p14="http://schemas.microsoft.com/office/powerpoint/2010/main" xmlns="" val="1718826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p:txBody>
          <a:bodyPr>
            <a:normAutofit/>
          </a:bodyPr>
          <a:lstStyle/>
          <a:p>
            <a:r>
              <a:rPr lang="en-US" altLang="en-US" dirty="0">
                <a:latin typeface="Times New Roman" panose="02020603050405020304" pitchFamily="18" charset="0"/>
                <a:cs typeface="Times New Roman" panose="02020603050405020304" pitchFamily="18" charset="0"/>
              </a:rPr>
              <a:t>Team makes compliance determination.</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Compliance decisions reviewed by team </a:t>
            </a:r>
          </a:p>
          <a:p>
            <a:pPr lvl="1">
              <a:buFont typeface="Wingdings" panose="05000000000000000000" pitchFamily="2" charset="2"/>
              <a:buChar char="§"/>
            </a:pPr>
            <a:r>
              <a:rPr lang="en-US" altLang="en-US" sz="3200" dirty="0">
                <a:latin typeface="Times New Roman" panose="02020603050405020304" pitchFamily="18" charset="0"/>
                <a:cs typeface="Times New Roman" panose="02020603050405020304" pitchFamily="18" charset="0"/>
              </a:rPr>
              <a:t>Scope and severity (S/S)</a:t>
            </a:r>
          </a:p>
          <a:p>
            <a:r>
              <a:rPr lang="en-US" altLang="en-US" dirty="0">
                <a:latin typeface="Times New Roman" panose="02020603050405020304" pitchFamily="18" charset="0"/>
                <a:cs typeface="Times New Roman" panose="02020603050405020304" pitchFamily="18" charset="0"/>
              </a:rPr>
              <a:t>Conduct exit conference and relay potential areas of deficient practice</a:t>
            </a:r>
          </a:p>
        </p:txBody>
      </p:sp>
      <p:sp>
        <p:nvSpPr>
          <p:cNvPr id="3" name="Slide Number Placeholder 2"/>
          <p:cNvSpPr>
            <a:spLocks noGrp="1"/>
          </p:cNvSpPr>
          <p:nvPr>
            <p:ph type="sldNum" sz="quarter" idx="4"/>
          </p:nvPr>
        </p:nvSpPr>
        <p:spPr/>
        <p:txBody>
          <a:bodyPr/>
          <a:lstStyle/>
          <a:p>
            <a:fld id="{0BC8825E-DCFA-4720-BCBC-502528E7151B}" type="slidenum">
              <a:rPr lang="en-US" smtClean="0"/>
              <a:pPr/>
              <a:t>70</a:t>
            </a:fld>
            <a:endParaRPr lang="en-US" dirty="0"/>
          </a:p>
        </p:txBody>
      </p:sp>
      <p:sp>
        <p:nvSpPr>
          <p:cNvPr id="2" name="Title 1"/>
          <p:cNvSpPr>
            <a:spLocks noGrp="1"/>
          </p:cNvSpPr>
          <p:nvPr>
            <p:ph type="title"/>
          </p:nvPr>
        </p:nvSpPr>
        <p:spPr/>
        <p:txBody>
          <a:bodyPr/>
          <a:lstStyle/>
          <a:p>
            <a:r>
              <a:rPr lang="en-US" dirty="0"/>
              <a:t>Potential Citations</a:t>
            </a:r>
          </a:p>
        </p:txBody>
      </p:sp>
    </p:spTree>
    <p:extLst>
      <p:ext uri="{BB962C8B-B14F-4D97-AF65-F5344CB8AC3E}">
        <p14:creationId xmlns:p14="http://schemas.microsoft.com/office/powerpoint/2010/main" xmlns="" val="2798353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71</a:t>
            </a:fld>
            <a:endParaRPr lang="en-US" dirty="0"/>
          </a:p>
        </p:txBody>
      </p:sp>
      <p:sp>
        <p:nvSpPr>
          <p:cNvPr id="3" name="Title 2"/>
          <p:cNvSpPr>
            <a:spLocks noGrp="1"/>
          </p:cNvSpPr>
          <p:nvPr>
            <p:ph type="title"/>
          </p:nvPr>
        </p:nvSpPr>
        <p:spPr/>
        <p:txBody>
          <a:bodyPr/>
          <a:lstStyle/>
          <a:p>
            <a:r>
              <a:rPr lang="en-US" dirty="0"/>
              <a:t>LTC Survey Training</a:t>
            </a:r>
          </a:p>
        </p:txBody>
      </p:sp>
    </p:spTree>
    <p:extLst>
      <p:ext uri="{BB962C8B-B14F-4D97-AF65-F5344CB8AC3E}">
        <p14:creationId xmlns:p14="http://schemas.microsoft.com/office/powerpoint/2010/main" xmlns="" val="3278086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Suspension of Traditional and QIS BLTCC from July thru December 2017</a:t>
            </a:r>
          </a:p>
          <a:p>
            <a:r>
              <a:rPr lang="en-US" dirty="0">
                <a:latin typeface="Times New Roman" panose="02020603050405020304" pitchFamily="18" charset="0"/>
                <a:cs typeface="Times New Roman" panose="02020603050405020304" pitchFamily="18" charset="0"/>
              </a:rPr>
              <a:t>New BLTCC will be conducted starting January 2018</a:t>
            </a:r>
          </a:p>
        </p:txBody>
      </p:sp>
      <p:sp>
        <p:nvSpPr>
          <p:cNvPr id="3" name="Slide Number Placeholder 2"/>
          <p:cNvSpPr>
            <a:spLocks noGrp="1"/>
          </p:cNvSpPr>
          <p:nvPr>
            <p:ph type="sldNum" sz="quarter" idx="4"/>
          </p:nvPr>
        </p:nvSpPr>
        <p:spPr/>
        <p:txBody>
          <a:bodyPr/>
          <a:lstStyle/>
          <a:p>
            <a:fld id="{0BC8825E-DCFA-4720-BCBC-502528E7151B}" type="slidenum">
              <a:rPr lang="en-US" smtClean="0"/>
              <a:pPr/>
              <a:t>72</a:t>
            </a:fld>
            <a:endParaRPr lang="en-US" dirty="0"/>
          </a:p>
        </p:txBody>
      </p:sp>
      <p:sp>
        <p:nvSpPr>
          <p:cNvPr id="2" name="Title 1"/>
          <p:cNvSpPr>
            <a:spLocks noGrp="1"/>
          </p:cNvSpPr>
          <p:nvPr>
            <p:ph type="title"/>
          </p:nvPr>
        </p:nvSpPr>
        <p:spPr/>
        <p:txBody>
          <a:bodyPr/>
          <a:lstStyle/>
          <a:p>
            <a:r>
              <a:rPr lang="en-US" dirty="0"/>
              <a:t>Basic Long Term Care Course (BLTCC) </a:t>
            </a:r>
            <a:br>
              <a:rPr lang="en-US" dirty="0"/>
            </a:br>
            <a:r>
              <a:rPr lang="en-US" dirty="0"/>
              <a:t>and Training Implications</a:t>
            </a:r>
          </a:p>
        </p:txBody>
      </p:sp>
    </p:spTree>
    <p:extLst>
      <p:ext uri="{BB962C8B-B14F-4D97-AF65-F5344CB8AC3E}">
        <p14:creationId xmlns:p14="http://schemas.microsoft.com/office/powerpoint/2010/main" xmlns="" val="939668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BC8825E-DCFA-4720-BCBC-502528E7151B}" type="slidenum">
              <a:rPr lang="en-US" smtClean="0"/>
              <a:pPr/>
              <a:t>73</a:t>
            </a:fld>
            <a:endParaRPr lang="en-US" dirty="0"/>
          </a:p>
        </p:txBody>
      </p:sp>
      <p:pic>
        <p:nvPicPr>
          <p:cNvPr id="21" name="Picture 20" descr="Graphic representation of levels of Survey Process training implementatio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0211" y="1619568"/>
            <a:ext cx="3882070" cy="3882070"/>
          </a:xfrm>
          <a:prstGeom prst="rect">
            <a:avLst/>
          </a:prstGeom>
        </p:spPr>
      </p:pic>
      <p:sp>
        <p:nvSpPr>
          <p:cNvPr id="4" name="Title 3"/>
          <p:cNvSpPr>
            <a:spLocks noGrp="1"/>
          </p:cNvSpPr>
          <p:nvPr>
            <p:ph type="title"/>
          </p:nvPr>
        </p:nvSpPr>
        <p:spPr/>
        <p:txBody>
          <a:bodyPr/>
          <a:lstStyle/>
          <a:p>
            <a:r>
              <a:rPr lang="en-US" dirty="0"/>
              <a:t>Training Layers</a:t>
            </a:r>
          </a:p>
        </p:txBody>
      </p:sp>
      <p:pic>
        <p:nvPicPr>
          <p:cNvPr id="17" name="Picture 16" descr="CMS has identified multiple layers of training that will be required to successfully implement the changes for Phase 2.  CMS plans to implement a training plan that involves consistent staff with defined roles and responsibilities to aide in the consistency of the national implementation.  &#10;&#10;CMS will also be making available training to providers and the public to ensure that there is consistent information about both the new survey process and revised interpretive guidance.&#10;"/>
          <p:cNvPicPr>
            <a:picLocks noChangeAspect="1"/>
          </p:cNvPicPr>
          <p:nvPr/>
        </p:nvPicPr>
        <p:blipFill>
          <a:blip r:embed="rId4" cstate="print"/>
          <a:stretch>
            <a:fillRect/>
          </a:stretch>
        </p:blipFill>
        <p:spPr>
          <a:xfrm>
            <a:off x="637185" y="1859368"/>
            <a:ext cx="4842893" cy="3530779"/>
          </a:xfrm>
          <a:prstGeom prst="rect">
            <a:avLst/>
          </a:prstGeom>
        </p:spPr>
      </p:pic>
      <p:sp>
        <p:nvSpPr>
          <p:cNvPr id="3" name="Rounded Rectangle 2"/>
          <p:cNvSpPr/>
          <p:nvPr/>
        </p:nvSpPr>
        <p:spPr>
          <a:xfrm>
            <a:off x="637185" y="5630779"/>
            <a:ext cx="11038259" cy="7255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j-lt"/>
              </a:rPr>
              <a:t>Availability of Training to Providers and the Public</a:t>
            </a:r>
            <a:endParaRPr lang="en-US" sz="2000" dirty="0">
              <a:latin typeface="+mj-lt"/>
            </a:endParaRPr>
          </a:p>
        </p:txBody>
      </p:sp>
    </p:spTree>
    <p:extLst>
      <p:ext uri="{BB962C8B-B14F-4D97-AF65-F5344CB8AC3E}">
        <p14:creationId xmlns:p14="http://schemas.microsoft.com/office/powerpoint/2010/main" xmlns="" val="3351624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RO Management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Enforcement Training</a:t>
            </a:r>
          </a:p>
        </p:txBody>
      </p:sp>
      <p:sp>
        <p:nvSpPr>
          <p:cNvPr id="2" name="Content Placeholder 1"/>
          <p:cNvSpPr>
            <a:spLocks noGrp="1"/>
          </p:cNvSpPr>
          <p:nvPr>
            <p:ph idx="1"/>
          </p:nvPr>
        </p:nvSpPr>
        <p:spPr>
          <a:xfrm>
            <a:off x="609600" y="1828800"/>
            <a:ext cx="6721366" cy="4297363"/>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High level management overview training</a:t>
            </a:r>
          </a:p>
          <a:p>
            <a:r>
              <a:rPr lang="en-US" dirty="0">
                <a:latin typeface="Times New Roman" panose="02020603050405020304" pitchFamily="18" charset="0"/>
                <a:cs typeface="Times New Roman" panose="02020603050405020304" pitchFamily="18" charset="0"/>
              </a:rPr>
              <a:t>Phase 2 regulations and IG</a:t>
            </a:r>
          </a:p>
          <a:p>
            <a:r>
              <a:rPr lang="en-US" dirty="0">
                <a:latin typeface="Times New Roman" panose="02020603050405020304" pitchFamily="18" charset="0"/>
                <a:cs typeface="Times New Roman" panose="02020603050405020304" pitchFamily="18" charset="0"/>
              </a:rPr>
              <a:t>New LTC survey process</a:t>
            </a:r>
          </a:p>
        </p:txBody>
      </p:sp>
      <p:sp>
        <p:nvSpPr>
          <p:cNvPr id="3" name="Slide Number Placeholder 2"/>
          <p:cNvSpPr>
            <a:spLocks noGrp="1"/>
          </p:cNvSpPr>
          <p:nvPr>
            <p:ph type="sldNum" sz="quarter" idx="4"/>
          </p:nvPr>
        </p:nvSpPr>
        <p:spPr/>
        <p:txBody>
          <a:bodyPr/>
          <a:lstStyle/>
          <a:p>
            <a:fld id="{0BC8825E-DCFA-4720-BCBC-502528E7151B}" type="slidenum">
              <a:rPr lang="en-US" smtClean="0"/>
              <a:pPr/>
              <a:t>74</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Management &amp; Enforcement</a:t>
            </a:r>
          </a:p>
        </p:txBody>
      </p:sp>
    </p:spTree>
    <p:extLst>
      <p:ext uri="{BB962C8B-B14F-4D97-AF65-F5344CB8AC3E}">
        <p14:creationId xmlns:p14="http://schemas.microsoft.com/office/powerpoint/2010/main" xmlns="" val="491432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RO Management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Enforcement Training</a:t>
            </a:r>
          </a:p>
        </p:txBody>
      </p:sp>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opens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3,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75</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Management &amp; Enforcement</a:t>
            </a:r>
          </a:p>
        </p:txBody>
      </p:sp>
    </p:spTree>
    <p:extLst>
      <p:ext uri="{BB962C8B-B14F-4D97-AF65-F5344CB8AC3E}">
        <p14:creationId xmlns:p14="http://schemas.microsoft.com/office/powerpoint/2010/main" xmlns="" val="820861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a:t>
            </a:r>
          </a:p>
        </p:txBody>
      </p:sp>
      <p:sp>
        <p:nvSpPr>
          <p:cNvPr id="2" name="Content Placeholder 1"/>
          <p:cNvSpPr>
            <a:spLocks noGrp="1"/>
          </p:cNvSpPr>
          <p:nvPr>
            <p:ph idx="1"/>
          </p:nvPr>
        </p:nvSpPr>
        <p:spPr>
          <a:xfrm>
            <a:off x="609600" y="1828800"/>
            <a:ext cx="6658303" cy="4297363"/>
          </a:xfrm>
        </p:spPr>
        <p:txBody>
          <a:bodyPr anchor="ctr">
            <a:normAutofit/>
          </a:bodyPr>
          <a:lstStyle/>
          <a:p>
            <a:r>
              <a:rPr lang="en-US" dirty="0">
                <a:latin typeface="Times New Roman" panose="02020603050405020304" pitchFamily="18" charset="0"/>
                <a:cs typeface="Times New Roman" panose="02020603050405020304" pitchFamily="18" charset="0"/>
              </a:rPr>
              <a:t>First to be trained </a:t>
            </a:r>
          </a:p>
          <a:p>
            <a:r>
              <a:rPr lang="en-US" dirty="0">
                <a:latin typeface="Times New Roman" panose="02020603050405020304" pitchFamily="18" charset="0"/>
                <a:cs typeface="Times New Roman" panose="02020603050405020304" pitchFamily="18" charset="0"/>
              </a:rPr>
              <a:t>Will receive specialized training</a:t>
            </a:r>
          </a:p>
          <a:p>
            <a:r>
              <a:rPr lang="en-US" dirty="0">
                <a:latin typeface="Times New Roman" panose="02020603050405020304" pitchFamily="18" charset="0"/>
                <a:cs typeface="Times New Roman" panose="02020603050405020304" pitchFamily="18" charset="0"/>
              </a:rPr>
              <a:t>Assist in training their Regional Offices</a:t>
            </a:r>
          </a:p>
          <a:p>
            <a:r>
              <a:rPr lang="en-US" dirty="0">
                <a:latin typeface="Times New Roman" panose="02020603050405020304" pitchFamily="18" charset="0"/>
                <a:cs typeface="Times New Roman" panose="02020603050405020304" pitchFamily="18" charset="0"/>
              </a:rPr>
              <a:t>Plays a role in the SA trainer training as well as the SA surveyor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76</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xmlns="" val="3971259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 continued</a:t>
            </a:r>
          </a:p>
        </p:txBody>
      </p:sp>
      <p:sp>
        <p:nvSpPr>
          <p:cNvPr id="2" name="Content Placeholder 1"/>
          <p:cNvSpPr>
            <a:spLocks noGrp="1"/>
          </p:cNvSpPr>
          <p:nvPr>
            <p:ph idx="1"/>
          </p:nvPr>
        </p:nvSpPr>
        <p:spPr>
          <a:xfrm>
            <a:off x="609600" y="1828800"/>
            <a:ext cx="6563710" cy="4297363"/>
          </a:xfrm>
        </p:spPr>
        <p:txBody>
          <a:bodyPr anchor="ctr">
            <a:normAutofit/>
          </a:bodyPr>
          <a:lstStyle/>
          <a:p>
            <a:r>
              <a:rPr lang="en-US" dirty="0">
                <a:latin typeface="Times New Roman" panose="02020603050405020304" pitchFamily="18" charset="0"/>
                <a:cs typeface="Times New Roman" panose="02020603050405020304" pitchFamily="18" charset="0"/>
              </a:rPr>
              <a:t>Resource for both the Regional Office and State Agencies during training and implementation</a:t>
            </a:r>
          </a:p>
          <a:p>
            <a:r>
              <a:rPr lang="en-US" dirty="0">
                <a:latin typeface="Times New Roman" panose="02020603050405020304" pitchFamily="18" charset="0"/>
                <a:cs typeface="Times New Roman" panose="02020603050405020304" pitchFamily="18" charset="0"/>
              </a:rPr>
              <a:t>Supports individual states and aids in trouble shooting and communication between the ROs and SAs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4"/>
          </p:nvPr>
        </p:nvSpPr>
        <p:spPr/>
        <p:txBody>
          <a:bodyPr/>
          <a:lstStyle/>
          <a:p>
            <a:fld id="{0BC8825E-DCFA-4720-BCBC-502528E7151B}" type="slidenum">
              <a:rPr lang="en-US" smtClean="0"/>
              <a:pPr/>
              <a:t>77</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xmlns="" val="3319558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 Ambassador Training</a:t>
            </a:r>
          </a:p>
        </p:txBody>
      </p:sp>
      <p:sp>
        <p:nvSpPr>
          <p:cNvPr id="2" name="Content Placeholder 1"/>
          <p:cNvSpPr>
            <a:spLocks noGrp="1"/>
          </p:cNvSpPr>
          <p:nvPr>
            <p:ph idx="1"/>
          </p:nvPr>
        </p:nvSpPr>
        <p:spPr>
          <a:xfrm>
            <a:off x="609600" y="1828800"/>
            <a:ext cx="6563710" cy="4297363"/>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In-person Training</a:t>
            </a:r>
          </a:p>
          <a:p>
            <a:pPr marL="0" indent="0">
              <a:buNone/>
            </a:pPr>
            <a:r>
              <a:rPr lang="en-US" sz="4000" dirty="0">
                <a:latin typeface="Times New Roman" panose="02020603050405020304" pitchFamily="18" charset="0"/>
                <a:cs typeface="Times New Roman" panose="02020603050405020304" pitchFamily="18" charset="0"/>
              </a:rPr>
              <a:t>July 10th thru 14th, 2017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78</a:t>
            </a:fld>
            <a:endParaRPr lang="en-US" dirty="0"/>
          </a:p>
        </p:txBody>
      </p:sp>
      <p:sp>
        <p:nvSpPr>
          <p:cNvPr id="8" name="Flowchart: Connector 7"/>
          <p:cNvSpPr/>
          <p:nvPr/>
        </p:nvSpPr>
        <p:spPr>
          <a:xfrm>
            <a:off x="7450750" y="161843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Regional Office (RO)</a:t>
            </a:r>
            <a:br>
              <a:rPr lang="en-US" sz="3600" b="1" dirty="0">
                <a:solidFill>
                  <a:schemeClr val="tx1"/>
                </a:solidFill>
                <a:latin typeface="Times New Roman" panose="02020603050405020304" pitchFamily="18" charset="0"/>
                <a:cs typeface="Times New Roman" panose="02020603050405020304" pitchFamily="18" charset="0"/>
              </a:rPr>
            </a:br>
            <a:r>
              <a:rPr lang="en-US" sz="3600" b="1" dirty="0">
                <a:solidFill>
                  <a:schemeClr val="tx1"/>
                </a:solidFill>
                <a:latin typeface="Times New Roman" panose="02020603050405020304" pitchFamily="18" charset="0"/>
                <a:cs typeface="Times New Roman" panose="02020603050405020304" pitchFamily="18" charset="0"/>
              </a:rPr>
              <a:t>Ambassador</a:t>
            </a:r>
          </a:p>
        </p:txBody>
      </p:sp>
    </p:spTree>
    <p:extLst>
      <p:ext uri="{BB962C8B-B14F-4D97-AF65-F5344CB8AC3E}">
        <p14:creationId xmlns:p14="http://schemas.microsoft.com/office/powerpoint/2010/main" xmlns="" val="2582704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841150" cy="4297363"/>
          </a:xfrm>
        </p:spPr>
        <p:txBody>
          <a:bodyPr anchor="ctr">
            <a:normAutofit/>
          </a:bodyPr>
          <a:lstStyle/>
          <a:p>
            <a:r>
              <a:rPr lang="en-US" dirty="0">
                <a:latin typeface="Times New Roman" panose="02020603050405020304" pitchFamily="18" charset="0"/>
                <a:cs typeface="Times New Roman" panose="02020603050405020304" pitchFamily="18" charset="0"/>
              </a:rPr>
              <a:t>Second group to be trained </a:t>
            </a:r>
          </a:p>
          <a:p>
            <a:r>
              <a:rPr lang="en-US" dirty="0">
                <a:latin typeface="Times New Roman" panose="02020603050405020304" pitchFamily="18" charset="0"/>
                <a:cs typeface="Times New Roman" panose="02020603050405020304" pitchFamily="18" charset="0"/>
              </a:rPr>
              <a:t>Supports  RO Ambassadors</a:t>
            </a:r>
          </a:p>
          <a:p>
            <a:r>
              <a:rPr lang="en-US" dirty="0">
                <a:latin typeface="Times New Roman" panose="02020603050405020304" pitchFamily="18" charset="0"/>
                <a:cs typeface="Times New Roman" panose="02020603050405020304" pitchFamily="18" charset="0"/>
              </a:rPr>
              <a:t>Mandatory computer-based live interactive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79</a:t>
            </a:fld>
            <a:endParaRPr lang="en-US" dirty="0"/>
          </a:p>
        </p:txBody>
      </p:sp>
      <p:sp>
        <p:nvSpPr>
          <p:cNvPr id="8" name="Flowchart: Connector 7"/>
          <p:cNvSpPr/>
          <p:nvPr/>
        </p:nvSpPr>
        <p:spPr>
          <a:xfrm>
            <a:off x="7450750" y="1619568"/>
            <a:ext cx="4128940" cy="4217072"/>
          </a:xfrm>
          <a:prstGeom prst="flowChartConnector">
            <a:avLst/>
          </a:prstGeom>
          <a:solidFill>
            <a:srgbClr val="F98334"/>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Regional Office (RO)</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RO Surveyor</a:t>
            </a:r>
          </a:p>
        </p:txBody>
      </p:sp>
    </p:spTree>
    <p:extLst>
      <p:ext uri="{BB962C8B-B14F-4D97-AF65-F5344CB8AC3E}">
        <p14:creationId xmlns:p14="http://schemas.microsoft.com/office/powerpoint/2010/main" xmlns="" val="1895722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a:t>
            </a:r>
          </a:p>
          <a:p>
            <a:r>
              <a:rPr lang="en-US" dirty="0">
                <a:latin typeface="Times New Roman" panose="02020603050405020304" pitchFamily="18" charset="0"/>
                <a:cs typeface="Times New Roman" panose="02020603050405020304" pitchFamily="18" charset="0"/>
              </a:rPr>
              <a:t>Behavioral Health Services </a:t>
            </a:r>
          </a:p>
          <a:p>
            <a:pPr lvl="0"/>
            <a:r>
              <a:rPr lang="en-US" dirty="0">
                <a:latin typeface="Times New Roman" panose="02020603050405020304" pitchFamily="18" charset="0"/>
                <a:cs typeface="Times New Roman" panose="02020603050405020304" pitchFamily="18" charset="0"/>
              </a:rPr>
              <a:t>Quality Assurance and Performance Improvements (QAPI Plan Only)</a:t>
            </a:r>
          </a:p>
          <a:p>
            <a:r>
              <a:rPr lang="en-US" dirty="0">
                <a:latin typeface="Times New Roman" panose="02020603050405020304" pitchFamily="18" charset="0"/>
                <a:cs typeface="Times New Roman" panose="02020603050405020304" pitchFamily="18" charset="0"/>
              </a:rPr>
              <a:t>Infection Control and Antibiotic Stewardship</a:t>
            </a:r>
          </a:p>
          <a:p>
            <a:pPr lvl="0"/>
            <a:r>
              <a:rPr lang="en-US" dirty="0">
                <a:latin typeface="Times New Roman" panose="02020603050405020304" pitchFamily="18" charset="0"/>
                <a:cs typeface="Times New Roman" panose="02020603050405020304" pitchFamily="18" charset="0"/>
              </a:rPr>
              <a:t>Physical Environment – smoking policies</a:t>
            </a:r>
          </a:p>
          <a:p>
            <a:endParaRPr lang="en-US" dirty="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
          </p:nvPr>
        </p:nvSpPr>
        <p:spPr/>
        <p:txBody>
          <a:bodyPr/>
          <a:lstStyle/>
          <a:p>
            <a:fld id="{0BC8825E-DCFA-4720-BCBC-502528E7151B}" type="slidenum">
              <a:rPr lang="en-US" smtClean="0"/>
              <a:pPr/>
              <a:t>8</a:t>
            </a:fld>
            <a:endParaRPr lang="en-US" dirty="0"/>
          </a:p>
        </p:txBody>
      </p:sp>
      <p:sp>
        <p:nvSpPr>
          <p:cNvPr id="4" name="Title 3"/>
          <p:cNvSpPr>
            <a:spLocks noGrp="1"/>
          </p:cNvSpPr>
          <p:nvPr>
            <p:ph type="title"/>
          </p:nvPr>
        </p:nvSpPr>
        <p:spPr/>
        <p:txBody>
          <a:bodyPr/>
          <a:lstStyle/>
          <a:p>
            <a:r>
              <a:rPr lang="en-US" dirty="0"/>
              <a:t>Phase 2 of LTC </a:t>
            </a:r>
            <a:r>
              <a:rPr lang="en-US" dirty="0" smtClean="0"/>
              <a:t>Regulations (continued)</a:t>
            </a:r>
            <a:endParaRPr lang="en-US" dirty="0"/>
          </a:p>
        </p:txBody>
      </p:sp>
    </p:spTree>
    <p:extLst>
      <p:ext uri="{BB962C8B-B14F-4D97-AF65-F5344CB8AC3E}">
        <p14:creationId xmlns:p14="http://schemas.microsoft.com/office/powerpoint/2010/main" xmlns="" val="2928237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Training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17th thru 20th,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80</a:t>
            </a:fld>
            <a:endParaRPr lang="en-US" dirty="0"/>
          </a:p>
        </p:txBody>
      </p:sp>
      <p:sp>
        <p:nvSpPr>
          <p:cNvPr id="7" name="Flowchart: Connector 6"/>
          <p:cNvSpPr/>
          <p:nvPr/>
        </p:nvSpPr>
        <p:spPr>
          <a:xfrm>
            <a:off x="7450750" y="1619568"/>
            <a:ext cx="4128940" cy="4217072"/>
          </a:xfrm>
          <a:prstGeom prst="flowChartConnector">
            <a:avLst/>
          </a:prstGeom>
          <a:solidFill>
            <a:srgbClr val="F98334"/>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Regional Office (RO)</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RO Surveyor Training</a:t>
            </a:r>
          </a:p>
        </p:txBody>
      </p:sp>
    </p:spTree>
    <p:extLst>
      <p:ext uri="{BB962C8B-B14F-4D97-AF65-F5344CB8AC3E}">
        <p14:creationId xmlns:p14="http://schemas.microsoft.com/office/powerpoint/2010/main" xmlns="" val="3031579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11007" cy="4297363"/>
          </a:xfrm>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High level management overview training</a:t>
            </a:r>
          </a:p>
          <a:p>
            <a:r>
              <a:rPr lang="en-US" dirty="0">
                <a:latin typeface="Times New Roman" panose="02020603050405020304" pitchFamily="18" charset="0"/>
                <a:cs typeface="Times New Roman" panose="02020603050405020304" pitchFamily="18" charset="0"/>
              </a:rPr>
              <a:t>Phase 2 regulations and IG</a:t>
            </a:r>
          </a:p>
          <a:p>
            <a:r>
              <a:rPr lang="en-US" dirty="0">
                <a:latin typeface="Times New Roman" panose="02020603050405020304" pitchFamily="18" charset="0"/>
                <a:cs typeface="Times New Roman" panose="02020603050405020304" pitchFamily="18" charset="0"/>
              </a:rPr>
              <a:t>New LTC survey process</a:t>
            </a:r>
          </a:p>
        </p:txBody>
      </p:sp>
      <p:sp>
        <p:nvSpPr>
          <p:cNvPr id="3" name="Slide Number Placeholder 2"/>
          <p:cNvSpPr>
            <a:spLocks noGrp="1"/>
          </p:cNvSpPr>
          <p:nvPr>
            <p:ph type="sldNum" sz="quarter" idx="4"/>
          </p:nvPr>
        </p:nvSpPr>
        <p:spPr/>
        <p:txBody>
          <a:bodyPr/>
          <a:lstStyle/>
          <a:p>
            <a:fld id="{0BC8825E-DCFA-4720-BCBC-502528E7151B}" type="slidenum">
              <a:rPr lang="en-US" smtClean="0"/>
              <a:pPr/>
              <a:t>81</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Management (SA) </a:t>
            </a:r>
          </a:p>
        </p:txBody>
      </p:sp>
      <p:sp>
        <p:nvSpPr>
          <p:cNvPr id="4" name="Title 3"/>
          <p:cNvSpPr>
            <a:spLocks noGrp="1"/>
          </p:cNvSpPr>
          <p:nvPr>
            <p:ph type="title"/>
          </p:nvPr>
        </p:nvSpPr>
        <p:spPr/>
        <p:txBody>
          <a:bodyPr/>
          <a:lstStyle/>
          <a:p>
            <a:r>
              <a:rPr lang="en-US" dirty="0"/>
              <a:t>SA Management Training</a:t>
            </a:r>
          </a:p>
        </p:txBody>
      </p:sp>
    </p:spTree>
    <p:extLst>
      <p:ext uri="{BB962C8B-B14F-4D97-AF65-F5344CB8AC3E}">
        <p14:creationId xmlns:p14="http://schemas.microsoft.com/office/powerpoint/2010/main" xmlns="" val="96231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Webinar opens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July 24, 2017</a:t>
            </a:r>
          </a:p>
        </p:txBody>
      </p:sp>
      <p:sp>
        <p:nvSpPr>
          <p:cNvPr id="3" name="Slide Number Placeholder 2"/>
          <p:cNvSpPr>
            <a:spLocks noGrp="1"/>
          </p:cNvSpPr>
          <p:nvPr>
            <p:ph type="sldNum" sz="quarter" idx="4"/>
          </p:nvPr>
        </p:nvSpPr>
        <p:spPr/>
        <p:txBody>
          <a:bodyPr/>
          <a:lstStyle/>
          <a:p>
            <a:fld id="{0BC8825E-DCFA-4720-BCBC-502528E7151B}" type="slidenum">
              <a:rPr lang="en-US" smtClean="0"/>
              <a:pPr/>
              <a:t>82</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Management (SA) </a:t>
            </a:r>
          </a:p>
        </p:txBody>
      </p:sp>
      <p:sp>
        <p:nvSpPr>
          <p:cNvPr id="4" name="Title 3"/>
          <p:cNvSpPr>
            <a:spLocks noGrp="1"/>
          </p:cNvSpPr>
          <p:nvPr>
            <p:ph type="title"/>
          </p:nvPr>
        </p:nvSpPr>
        <p:spPr/>
        <p:txBody>
          <a:bodyPr/>
          <a:lstStyle/>
          <a:p>
            <a:r>
              <a:rPr lang="en-US" dirty="0"/>
              <a:t>SA Management Training</a:t>
            </a:r>
          </a:p>
        </p:txBody>
      </p:sp>
    </p:spTree>
    <p:extLst>
      <p:ext uri="{BB962C8B-B14F-4D97-AF65-F5344CB8AC3E}">
        <p14:creationId xmlns:p14="http://schemas.microsoft.com/office/powerpoint/2010/main" xmlns="" val="1712021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74069" cy="4297363"/>
          </a:xfrm>
        </p:spPr>
        <p:txBody>
          <a:bodyPr anchor="ctr">
            <a:normAutofit/>
          </a:bodyPr>
          <a:lstStyle/>
          <a:p>
            <a:r>
              <a:rPr lang="en-US" dirty="0">
                <a:latin typeface="Times New Roman" panose="02020603050405020304" pitchFamily="18" charset="0"/>
                <a:cs typeface="Times New Roman" panose="02020603050405020304" pitchFamily="18" charset="0"/>
              </a:rPr>
              <a:t>Third group to be trained </a:t>
            </a:r>
          </a:p>
          <a:p>
            <a:r>
              <a:rPr lang="en-US" dirty="0">
                <a:latin typeface="Times New Roman" panose="02020603050405020304" pitchFamily="18" charset="0"/>
                <a:cs typeface="Times New Roman" panose="02020603050405020304" pitchFamily="18" charset="0"/>
              </a:rPr>
              <a:t>Resource within the SA during training and implementation</a:t>
            </a:r>
          </a:p>
          <a:p>
            <a:r>
              <a:rPr lang="en-US" dirty="0">
                <a:latin typeface="Times New Roman" panose="02020603050405020304" pitchFamily="18" charset="0"/>
                <a:cs typeface="Times New Roman" panose="02020603050405020304" pitchFamily="18" charset="0"/>
              </a:rPr>
              <a:t>Communication and collaboration with  RO Ambassador</a:t>
            </a:r>
          </a:p>
        </p:txBody>
      </p:sp>
      <p:sp>
        <p:nvSpPr>
          <p:cNvPr id="3" name="Slide Number Placeholder 2"/>
          <p:cNvSpPr>
            <a:spLocks noGrp="1"/>
          </p:cNvSpPr>
          <p:nvPr>
            <p:ph type="sldNum" sz="quarter" idx="4"/>
          </p:nvPr>
        </p:nvSpPr>
        <p:spPr/>
        <p:txBody>
          <a:bodyPr/>
          <a:lstStyle/>
          <a:p>
            <a:fld id="{0BC8825E-DCFA-4720-BCBC-502528E7151B}" type="slidenum">
              <a:rPr lang="en-US" smtClean="0"/>
              <a:pPr/>
              <a:t>83</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Trainer</a:t>
            </a:r>
          </a:p>
        </p:txBody>
      </p:sp>
      <p:sp>
        <p:nvSpPr>
          <p:cNvPr id="4" name="Title 3"/>
          <p:cNvSpPr>
            <a:spLocks noGrp="1"/>
          </p:cNvSpPr>
          <p:nvPr>
            <p:ph type="title"/>
          </p:nvPr>
        </p:nvSpPr>
        <p:spPr/>
        <p:txBody>
          <a:bodyPr/>
          <a:lstStyle/>
          <a:p>
            <a:r>
              <a:rPr lang="en-US" dirty="0"/>
              <a:t>SA Trainer</a:t>
            </a:r>
          </a:p>
        </p:txBody>
      </p:sp>
    </p:spTree>
    <p:extLst>
      <p:ext uri="{BB962C8B-B14F-4D97-AF65-F5344CB8AC3E}">
        <p14:creationId xmlns:p14="http://schemas.microsoft.com/office/powerpoint/2010/main" xmlns="" val="2002162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buNone/>
            </a:pPr>
            <a:r>
              <a:rPr lang="en-US" sz="3600" dirty="0">
                <a:latin typeface="Times New Roman" panose="02020603050405020304" pitchFamily="18" charset="0"/>
                <a:cs typeface="Times New Roman" panose="02020603050405020304" pitchFamily="18" charset="0"/>
              </a:rPr>
              <a:t>In-person Training</a:t>
            </a:r>
          </a:p>
          <a:p>
            <a:r>
              <a:rPr lang="en-US" sz="3600" dirty="0">
                <a:latin typeface="Times New Roman" panose="02020603050405020304" pitchFamily="18" charset="0"/>
                <a:cs typeface="Times New Roman" panose="02020603050405020304" pitchFamily="18" charset="0"/>
              </a:rPr>
              <a:t>East Coast: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July 31st- August 3rd</a:t>
            </a:r>
          </a:p>
          <a:p>
            <a:r>
              <a:rPr lang="en-US" sz="3600" dirty="0">
                <a:latin typeface="Times New Roman" panose="02020603050405020304" pitchFamily="18" charset="0"/>
                <a:cs typeface="Times New Roman" panose="02020603050405020304" pitchFamily="18" charset="0"/>
              </a:rPr>
              <a:t>West Coast: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August 7th- August 10th</a:t>
            </a:r>
          </a:p>
        </p:txBody>
      </p:sp>
      <p:sp>
        <p:nvSpPr>
          <p:cNvPr id="3" name="Slide Number Placeholder 2"/>
          <p:cNvSpPr>
            <a:spLocks noGrp="1"/>
          </p:cNvSpPr>
          <p:nvPr>
            <p:ph type="sldNum" sz="quarter" idx="4"/>
          </p:nvPr>
        </p:nvSpPr>
        <p:spPr/>
        <p:txBody>
          <a:bodyPr/>
          <a:lstStyle/>
          <a:p>
            <a:fld id="{0BC8825E-DCFA-4720-BCBC-502528E7151B}" type="slidenum">
              <a:rPr lang="en-US" smtClean="0"/>
              <a:pPr/>
              <a:t>84</a:t>
            </a:fld>
            <a:endParaRPr lang="en-US" dirty="0"/>
          </a:p>
        </p:txBody>
      </p:sp>
      <p:sp>
        <p:nvSpPr>
          <p:cNvPr id="8" name="Flowchart: Connector 7"/>
          <p:cNvSpPr/>
          <p:nvPr/>
        </p:nvSpPr>
        <p:spPr>
          <a:xfrm>
            <a:off x="7450750" y="1619568"/>
            <a:ext cx="4128940" cy="4217072"/>
          </a:xfrm>
          <a:prstGeom prst="flowChartConnector">
            <a:avLst/>
          </a:prstGeom>
          <a:solidFill>
            <a:srgbClr val="76B54C"/>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 </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Trainer</a:t>
            </a:r>
          </a:p>
        </p:txBody>
      </p:sp>
      <p:sp>
        <p:nvSpPr>
          <p:cNvPr id="4" name="Title 3"/>
          <p:cNvSpPr>
            <a:spLocks noGrp="1"/>
          </p:cNvSpPr>
          <p:nvPr>
            <p:ph type="title"/>
          </p:nvPr>
        </p:nvSpPr>
        <p:spPr/>
        <p:txBody>
          <a:bodyPr/>
          <a:lstStyle/>
          <a:p>
            <a:r>
              <a:rPr lang="en-US" dirty="0"/>
              <a:t>SA Trainer Training</a:t>
            </a:r>
          </a:p>
        </p:txBody>
      </p:sp>
    </p:spTree>
    <p:extLst>
      <p:ext uri="{BB962C8B-B14F-4D97-AF65-F5344CB8AC3E}">
        <p14:creationId xmlns:p14="http://schemas.microsoft.com/office/powerpoint/2010/main" xmlns="" val="3487628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6674069" cy="4297363"/>
          </a:xfrm>
        </p:spPr>
        <p:txBody>
          <a:bodyPr anchor="ctr">
            <a:normAutofit/>
          </a:bodyPr>
          <a:lstStyle/>
          <a:p>
            <a:r>
              <a:rPr lang="en-US" dirty="0">
                <a:latin typeface="Times New Roman" panose="02020603050405020304" pitchFamily="18" charset="0"/>
                <a:cs typeface="Times New Roman" panose="02020603050405020304" pitchFamily="18" charset="0"/>
              </a:rPr>
              <a:t>The largest group to be trained</a:t>
            </a:r>
          </a:p>
          <a:p>
            <a:r>
              <a:rPr lang="en-US" dirty="0">
                <a:latin typeface="Times New Roman" panose="02020603050405020304" pitchFamily="18" charset="0"/>
                <a:cs typeface="Times New Roman" panose="02020603050405020304" pitchFamily="18" charset="0"/>
              </a:rPr>
              <a:t>Mandatory computer-based live interactive training </a:t>
            </a:r>
          </a:p>
        </p:txBody>
      </p:sp>
      <p:sp>
        <p:nvSpPr>
          <p:cNvPr id="3" name="Slide Number Placeholder 2"/>
          <p:cNvSpPr>
            <a:spLocks noGrp="1"/>
          </p:cNvSpPr>
          <p:nvPr>
            <p:ph type="sldNum" sz="quarter" idx="4"/>
          </p:nvPr>
        </p:nvSpPr>
        <p:spPr/>
        <p:txBody>
          <a:bodyPr/>
          <a:lstStyle/>
          <a:p>
            <a:fld id="{0BC8825E-DCFA-4720-BCBC-502528E7151B}" type="slidenum">
              <a:rPr lang="en-US" smtClean="0"/>
              <a:pPr/>
              <a:t>85</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SA Surveyors</a:t>
            </a:r>
          </a:p>
        </p:txBody>
      </p:sp>
    </p:spTree>
    <p:extLst>
      <p:ext uri="{BB962C8B-B14F-4D97-AF65-F5344CB8AC3E}">
        <p14:creationId xmlns:p14="http://schemas.microsoft.com/office/powerpoint/2010/main" xmlns="" val="2403296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1 - Boston&#10;August 14th-18th&#10;Beginning at 9:00 am ET&#10;&#10;States within Regional Office&#10;RO2 – NY City&#10;August 14th-18th&#10;Beginning at 9:00 am ET&#10;"/>
          <p:cNvGraphicFramePr>
            <a:graphicFrameLocks noGrp="1"/>
          </p:cNvGraphicFramePr>
          <p:nvPr>
            <p:ph idx="1"/>
            <p:extLst>
              <p:ext uri="{D42A27DB-BD31-4B8C-83A1-F6EECF244321}">
                <p14:modId xmlns:p14="http://schemas.microsoft.com/office/powerpoint/2010/main" xmlns="" val="2457313771"/>
              </p:ext>
            </p:extLst>
          </p:nvPr>
        </p:nvGraphicFramePr>
        <p:xfrm>
          <a:off x="609601" y="2664398"/>
          <a:ext cx="6437586" cy="1554480"/>
        </p:xfrm>
        <a:graphic>
          <a:graphicData uri="http://schemas.openxmlformats.org/drawingml/2006/table">
            <a:tbl>
              <a:tblPr firstRow="1" bandRow="1">
                <a:tableStyleId>{5C22544A-7EE6-4342-B048-85BDC9FD1C3A}</a:tableStyleId>
              </a:tblPr>
              <a:tblGrid>
                <a:gridCol w="2734098">
                  <a:extLst>
                    <a:ext uri="{9D8B030D-6E8A-4147-A177-3AD203B41FA5}">
                      <a16:colId xmlns:a16="http://schemas.microsoft.com/office/drawing/2014/main" xmlns="" val="20000"/>
                    </a:ext>
                  </a:extLst>
                </a:gridCol>
                <a:gridCol w="3703488">
                  <a:extLst>
                    <a:ext uri="{9D8B030D-6E8A-4147-A177-3AD203B41FA5}">
                      <a16:colId xmlns:a16="http://schemas.microsoft.com/office/drawing/2014/main" xmlns=""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r>
                        <a:rPr lang="en-US" sz="2800" dirty="0">
                          <a:latin typeface="Times New Roman" panose="02020603050405020304" pitchFamily="18" charset="0"/>
                          <a:cs typeface="Times New Roman" panose="02020603050405020304" pitchFamily="18" charset="0"/>
                        </a:rPr>
                        <a:t>RO1 (Boston)</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August</a:t>
                      </a:r>
                      <a:r>
                        <a:rPr lang="en-US" sz="2800" baseline="0" dirty="0">
                          <a:latin typeface="Times New Roman" panose="02020603050405020304" pitchFamily="18" charset="0"/>
                          <a:cs typeface="Times New Roman" panose="02020603050405020304" pitchFamily="18" charset="0"/>
                        </a:rPr>
                        <a:t> 14th-18th</a:t>
                      </a:r>
                      <a:endParaRPr lang="en-US" sz="2800" dirty="0">
                        <a:latin typeface="Times New Roman" panose="02020603050405020304" pitchFamily="18" charset="0"/>
                        <a:cs typeface="Times New Roman" panose="02020603050405020304" pitchFamily="18" charset="0"/>
                      </a:endParaRP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1"/>
                  </a:ext>
                </a:extLst>
              </a:tr>
              <a:tr h="370840">
                <a:tc>
                  <a:txBody>
                    <a:bodyPr/>
                    <a:lstStyle/>
                    <a:p>
                      <a:r>
                        <a:rPr lang="en-US" sz="2800" dirty="0">
                          <a:latin typeface="Times New Roman" panose="02020603050405020304" pitchFamily="18" charset="0"/>
                          <a:cs typeface="Times New Roman" panose="02020603050405020304" pitchFamily="18" charset="0"/>
                        </a:rPr>
                        <a:t>RO2 (NY</a:t>
                      </a:r>
                      <a:r>
                        <a:rPr lang="en-US" sz="2800" baseline="0" dirty="0">
                          <a:latin typeface="Times New Roman" panose="02020603050405020304" pitchFamily="18" charset="0"/>
                          <a:cs typeface="Times New Roman" panose="02020603050405020304" pitchFamily="18" charset="0"/>
                        </a:rPr>
                        <a:t> City</a:t>
                      </a:r>
                      <a:r>
                        <a:rPr lang="en-US" sz="2800" dirty="0">
                          <a:latin typeface="Times New Roman" panose="02020603050405020304" pitchFamily="18" charset="0"/>
                          <a:cs typeface="Times New Roman" panose="02020603050405020304" pitchFamily="18" charset="0"/>
                        </a:rPr>
                        <a:t>)</a:t>
                      </a: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August</a:t>
                      </a:r>
                      <a:r>
                        <a:rPr lang="en-US" sz="2800" baseline="0" dirty="0">
                          <a:latin typeface="Times New Roman" panose="02020603050405020304" pitchFamily="18" charset="0"/>
                          <a:cs typeface="Times New Roman" panose="02020603050405020304" pitchFamily="18" charset="0"/>
                        </a:rPr>
                        <a:t> 14th-18th</a:t>
                      </a:r>
                      <a:endParaRPr lang="en-US" sz="2800" dirty="0">
                        <a:latin typeface="Times New Roman" panose="02020603050405020304" pitchFamily="18" charset="0"/>
                        <a:cs typeface="Times New Roman" panose="02020603050405020304" pitchFamily="18" charset="0"/>
                      </a:endParaRPr>
                    </a:p>
                  </a:txBody>
                  <a:tcPr marL="162101" marR="162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86</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4" name="Title 3"/>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xmlns="" val="866998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3 - Philadelphia&#10;August 21st-24th&#10;9:00 am ET&#10;&#10;States within Regional Office&#10;RO4 - Atlanta&#10;August 28th-31st&#10;9:00 am ET&#10;"/>
          <p:cNvGraphicFramePr>
            <a:graphicFrameLocks noGrp="1"/>
          </p:cNvGraphicFramePr>
          <p:nvPr>
            <p:ph idx="1"/>
            <p:extLst>
              <p:ext uri="{D42A27DB-BD31-4B8C-83A1-F6EECF244321}">
                <p14:modId xmlns:p14="http://schemas.microsoft.com/office/powerpoint/2010/main" xmlns="" val="166948562"/>
              </p:ext>
            </p:extLst>
          </p:nvPr>
        </p:nvGraphicFramePr>
        <p:xfrm>
          <a:off x="609600" y="2664398"/>
          <a:ext cx="6579476" cy="1554480"/>
        </p:xfrm>
        <a:graphic>
          <a:graphicData uri="http://schemas.openxmlformats.org/drawingml/2006/table">
            <a:tbl>
              <a:tblPr firstRow="1" bandRow="1">
                <a:tableStyleId>{5C22544A-7EE6-4342-B048-85BDC9FD1C3A}</a:tableStyleId>
              </a:tblPr>
              <a:tblGrid>
                <a:gridCol w="3211411">
                  <a:extLst>
                    <a:ext uri="{9D8B030D-6E8A-4147-A177-3AD203B41FA5}">
                      <a16:colId xmlns:a16="http://schemas.microsoft.com/office/drawing/2014/main" xmlns="" val="20000"/>
                    </a:ext>
                  </a:extLst>
                </a:gridCol>
                <a:gridCol w="3368065">
                  <a:extLst>
                    <a:ext uri="{9D8B030D-6E8A-4147-A177-3AD203B41FA5}">
                      <a16:colId xmlns:a16="http://schemas.microsoft.com/office/drawing/2014/main" xmlns=""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RO3 (Philadelphia)</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August</a:t>
                      </a:r>
                      <a:r>
                        <a:rPr lang="en-US" sz="2800" baseline="0" dirty="0">
                          <a:solidFill>
                            <a:schemeClr val="tx1"/>
                          </a:solidFill>
                          <a:latin typeface="Times New Roman" panose="02020603050405020304" pitchFamily="18" charset="0"/>
                          <a:cs typeface="Times New Roman" panose="02020603050405020304" pitchFamily="18" charset="0"/>
                        </a:rPr>
                        <a:t> 21st-24th</a:t>
                      </a:r>
                      <a:endParaRPr lang="en-US" sz="2800" dirty="0">
                        <a:solidFill>
                          <a:schemeClr val="tx1"/>
                        </a:solidFill>
                        <a:latin typeface="Times New Roman" panose="02020603050405020304" pitchFamily="18" charset="0"/>
                        <a:cs typeface="Times New Roman" panose="02020603050405020304" pitchFamily="18" charset="0"/>
                      </a:endParaRP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1"/>
                  </a:ext>
                </a:extLst>
              </a:tr>
              <a:tr h="370840">
                <a:tc>
                  <a:txBody>
                    <a:bodyPr/>
                    <a:lstStyle/>
                    <a:p>
                      <a:pPr algn="l"/>
                      <a:r>
                        <a:rPr lang="en-US" sz="2800" dirty="0">
                          <a:solidFill>
                            <a:schemeClr val="tx1"/>
                          </a:solidFill>
                          <a:latin typeface="Times New Roman" panose="02020603050405020304" pitchFamily="18" charset="0"/>
                          <a:cs typeface="Times New Roman" panose="02020603050405020304" pitchFamily="18" charset="0"/>
                        </a:rPr>
                        <a:t>RO4 (Atlanta)</a:t>
                      </a: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August</a:t>
                      </a:r>
                      <a:r>
                        <a:rPr lang="en-US" sz="2800" baseline="0" dirty="0">
                          <a:solidFill>
                            <a:schemeClr val="tx1"/>
                          </a:solidFill>
                          <a:latin typeface="Times New Roman" panose="02020603050405020304" pitchFamily="18" charset="0"/>
                          <a:cs typeface="Times New Roman" panose="02020603050405020304" pitchFamily="18" charset="0"/>
                        </a:rPr>
                        <a:t> 28th-31st</a:t>
                      </a:r>
                      <a:endParaRPr lang="en-US" sz="2800" dirty="0">
                        <a:solidFill>
                          <a:schemeClr val="tx1"/>
                        </a:solidFill>
                        <a:latin typeface="Times New Roman" panose="02020603050405020304" pitchFamily="18" charset="0"/>
                        <a:cs typeface="Times New Roman" panose="02020603050405020304" pitchFamily="18" charset="0"/>
                      </a:endParaRPr>
                    </a:p>
                  </a:txBody>
                  <a:tcPr marL="156754" marR="156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87</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a:t>
            </a:r>
            <a:r>
              <a:rPr lang="en-US" dirty="0" smtClean="0"/>
              <a:t>Training</a:t>
            </a:r>
            <a:endParaRPr lang="en-US" dirty="0"/>
          </a:p>
        </p:txBody>
      </p:sp>
    </p:spTree>
    <p:extLst>
      <p:ext uri="{BB962C8B-B14F-4D97-AF65-F5344CB8AC3E}">
        <p14:creationId xmlns:p14="http://schemas.microsoft.com/office/powerpoint/2010/main" xmlns="" val="23075340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5 - Chicago&#10;Sept 5th-8th&#10;10:00 am ET&#10;&#10;States within Regional Office&#10;RO6 - Dallas&#10;Oct 2nd-5th&#10;10:00 am ET&#10;"/>
          <p:cNvGraphicFramePr>
            <a:graphicFrameLocks noGrp="1"/>
          </p:cNvGraphicFramePr>
          <p:nvPr>
            <p:ph idx="1"/>
            <p:extLst>
              <p:ext uri="{D42A27DB-BD31-4B8C-83A1-F6EECF244321}">
                <p14:modId xmlns:p14="http://schemas.microsoft.com/office/powerpoint/2010/main" xmlns="" val="2540322471"/>
              </p:ext>
            </p:extLst>
          </p:nvPr>
        </p:nvGraphicFramePr>
        <p:xfrm>
          <a:off x="609601" y="2680164"/>
          <a:ext cx="6689834" cy="1554480"/>
        </p:xfrm>
        <a:graphic>
          <a:graphicData uri="http://schemas.openxmlformats.org/drawingml/2006/table">
            <a:tbl>
              <a:tblPr firstRow="1" bandRow="1">
                <a:tableStyleId>{5C22544A-7EE6-4342-B048-85BDC9FD1C3A}</a:tableStyleId>
              </a:tblPr>
              <a:tblGrid>
                <a:gridCol w="3442137">
                  <a:extLst>
                    <a:ext uri="{9D8B030D-6E8A-4147-A177-3AD203B41FA5}">
                      <a16:colId xmlns:a16="http://schemas.microsoft.com/office/drawing/2014/main" xmlns="" val="20000"/>
                    </a:ext>
                  </a:extLst>
                </a:gridCol>
                <a:gridCol w="3247697">
                  <a:extLst>
                    <a:ext uri="{9D8B030D-6E8A-4147-A177-3AD203B41FA5}">
                      <a16:colId xmlns:a16="http://schemas.microsoft.com/office/drawing/2014/main" xmlns=""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r>
                        <a:rPr lang="en-US" sz="2800" dirty="0">
                          <a:latin typeface="Times New Roman" panose="02020603050405020304" pitchFamily="18" charset="0"/>
                          <a:cs typeface="Times New Roman" panose="02020603050405020304" pitchFamily="18" charset="0"/>
                        </a:rPr>
                        <a:t>RO5 (Chicago)</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5th-8th</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1"/>
                  </a:ext>
                </a:extLst>
              </a:tr>
              <a:tr h="370840">
                <a:tc>
                  <a:txBody>
                    <a:bodyPr/>
                    <a:lstStyle/>
                    <a:p>
                      <a:r>
                        <a:rPr lang="en-US" sz="2800" dirty="0">
                          <a:latin typeface="Times New Roman" panose="02020603050405020304" pitchFamily="18" charset="0"/>
                          <a:cs typeface="Times New Roman" panose="02020603050405020304" pitchFamily="18" charset="0"/>
                        </a:rPr>
                        <a:t>RO6 (Dallas)</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baseline="0" dirty="0">
                          <a:latin typeface="Times New Roman" panose="02020603050405020304" pitchFamily="18" charset="0"/>
                          <a:cs typeface="Times New Roman" panose="02020603050405020304" pitchFamily="18" charset="0"/>
                        </a:rPr>
                        <a:t>Oct 2nd-5th</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88</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xmlns="" val="2202864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descr="States within Regional Office&#10;RO7 – Kansas City&#10;Sept 18th-21st&#10;11:00 am ET&#10;&#10;States within Regional Office&#10;RO8 - Denver&#10;Sept 18th-21st&#10;11:00 am ET&#10;"/>
          <p:cNvGraphicFramePr>
            <a:graphicFrameLocks noGrp="1"/>
          </p:cNvGraphicFramePr>
          <p:nvPr>
            <p:ph idx="1"/>
            <p:extLst>
              <p:ext uri="{D42A27DB-BD31-4B8C-83A1-F6EECF244321}">
                <p14:modId xmlns:p14="http://schemas.microsoft.com/office/powerpoint/2010/main" xmlns="" val="301108669"/>
              </p:ext>
            </p:extLst>
          </p:nvPr>
        </p:nvGraphicFramePr>
        <p:xfrm>
          <a:off x="609601" y="2680164"/>
          <a:ext cx="6689834" cy="1554480"/>
        </p:xfrm>
        <a:graphic>
          <a:graphicData uri="http://schemas.openxmlformats.org/drawingml/2006/table">
            <a:tbl>
              <a:tblPr firstRow="1" bandRow="1">
                <a:tableStyleId>{5C22544A-7EE6-4342-B048-85BDC9FD1C3A}</a:tableStyleId>
              </a:tblPr>
              <a:tblGrid>
                <a:gridCol w="3394254">
                  <a:extLst>
                    <a:ext uri="{9D8B030D-6E8A-4147-A177-3AD203B41FA5}">
                      <a16:colId xmlns:a16="http://schemas.microsoft.com/office/drawing/2014/main" xmlns="" val="20000"/>
                    </a:ext>
                  </a:extLst>
                </a:gridCol>
                <a:gridCol w="3295580">
                  <a:extLst>
                    <a:ext uri="{9D8B030D-6E8A-4147-A177-3AD203B41FA5}">
                      <a16:colId xmlns:a16="http://schemas.microsoft.com/office/drawing/2014/main" xmlns=""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r>
                        <a:rPr lang="en-US" sz="2800" dirty="0">
                          <a:latin typeface="Times New Roman" panose="02020603050405020304" pitchFamily="18" charset="0"/>
                          <a:cs typeface="Times New Roman" panose="02020603050405020304" pitchFamily="18" charset="0"/>
                        </a:rPr>
                        <a:t>RO7 (Kansas City)</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18th-21st</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1"/>
                  </a:ext>
                </a:extLst>
              </a:tr>
              <a:tr h="370840">
                <a:tc>
                  <a:txBody>
                    <a:bodyPr/>
                    <a:lstStyle/>
                    <a:p>
                      <a:r>
                        <a:rPr lang="en-US" sz="2800" dirty="0">
                          <a:latin typeface="Times New Roman" panose="02020603050405020304" pitchFamily="18" charset="0"/>
                          <a:cs typeface="Times New Roman" panose="02020603050405020304" pitchFamily="18" charset="0"/>
                        </a:rPr>
                        <a:t>RO8 (Denver)</a:t>
                      </a: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pPr algn="ctr"/>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18th-21st</a:t>
                      </a:r>
                      <a:endParaRPr lang="en-US" sz="2800" dirty="0">
                        <a:latin typeface="Times New Roman" panose="02020603050405020304" pitchFamily="18" charset="0"/>
                        <a:cs typeface="Times New Roman" panose="02020603050405020304" pitchFamily="18" charset="0"/>
                      </a:endParaRPr>
                    </a:p>
                  </a:txBody>
                  <a:tcPr marL="155367" marR="15536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89</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
        <p:nvSpPr>
          <p:cNvPr id="3" name="Title 2"/>
          <p:cNvSpPr>
            <a:spLocks noGrp="1"/>
          </p:cNvSpPr>
          <p:nvPr>
            <p:ph type="title"/>
          </p:nvPr>
        </p:nvSpPr>
        <p:spPr/>
        <p:txBody>
          <a:bodyPr/>
          <a:lstStyle/>
          <a:p>
            <a:r>
              <a:rPr lang="en-US" dirty="0"/>
              <a:t>SA Surveyors Training</a:t>
            </a:r>
          </a:p>
        </p:txBody>
      </p:sp>
    </p:spTree>
    <p:extLst>
      <p:ext uri="{BB962C8B-B14F-4D97-AF65-F5344CB8AC3E}">
        <p14:creationId xmlns:p14="http://schemas.microsoft.com/office/powerpoint/2010/main" xmlns="" val="366666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Phase 2 includes, but is not limited to: </a:t>
            </a:r>
          </a:p>
          <a:p>
            <a:pPr lvl="0"/>
            <a:r>
              <a:rPr lang="en-US" dirty="0">
                <a:latin typeface="Times New Roman" panose="02020603050405020304" pitchFamily="18" charset="0"/>
                <a:cs typeface="Times New Roman" panose="02020603050405020304" pitchFamily="18" charset="0"/>
              </a:rPr>
              <a:t>Resident Rights and Facility Responsibilities – Required Contact </a:t>
            </a:r>
            <a:r>
              <a:rPr lang="en-US" dirty="0" smtClean="0">
                <a:latin typeface="Times New Roman" panose="02020603050405020304" pitchFamily="18" charset="0"/>
                <a:cs typeface="Times New Roman" panose="02020603050405020304" pitchFamily="18" charset="0"/>
              </a:rPr>
              <a:t>Information-</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Freedom from Abuse, Neglect, and Exploitation </a:t>
            </a:r>
            <a:r>
              <a:rPr lang="en-US" dirty="0" smtClean="0">
                <a:latin typeface="Times New Roman" panose="02020603050405020304" pitchFamily="18" charset="0"/>
                <a:cs typeface="Times New Roman" panose="02020603050405020304" pitchFamily="18" charset="0"/>
              </a:rPr>
              <a:t>– 1150B</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Admission, Transfer, and Discharge Rights – Transfer/Discharge Documentation</a:t>
            </a:r>
          </a:p>
        </p:txBody>
      </p:sp>
      <p:sp>
        <p:nvSpPr>
          <p:cNvPr id="5" name="Slide Number Placeholder 4"/>
          <p:cNvSpPr>
            <a:spLocks noGrp="1"/>
          </p:cNvSpPr>
          <p:nvPr>
            <p:ph type="sldNum" sz="quarter" idx="4"/>
          </p:nvPr>
        </p:nvSpPr>
        <p:spPr/>
        <p:txBody>
          <a:bodyPr/>
          <a:lstStyle/>
          <a:p>
            <a:fld id="{0BC8825E-DCFA-4720-BCBC-502528E7151B}" type="slidenum">
              <a:rPr lang="en-US" smtClean="0"/>
              <a:pPr/>
              <a:t>9</a:t>
            </a:fld>
            <a:endParaRPr lang="en-US" dirty="0"/>
          </a:p>
        </p:txBody>
      </p:sp>
      <p:sp>
        <p:nvSpPr>
          <p:cNvPr id="4" name="Title 3"/>
          <p:cNvSpPr>
            <a:spLocks noGrp="1"/>
          </p:cNvSpPr>
          <p:nvPr>
            <p:ph type="title"/>
          </p:nvPr>
        </p:nvSpPr>
        <p:spPr/>
        <p:txBody>
          <a:bodyPr/>
          <a:lstStyle/>
          <a:p>
            <a:r>
              <a:rPr lang="en-US" dirty="0"/>
              <a:t>Phase 2 of LTC Regulations, continued</a:t>
            </a:r>
          </a:p>
        </p:txBody>
      </p:sp>
    </p:spTree>
    <p:extLst>
      <p:ext uri="{BB962C8B-B14F-4D97-AF65-F5344CB8AC3E}">
        <p14:creationId xmlns:p14="http://schemas.microsoft.com/office/powerpoint/2010/main" xmlns="" val="2667175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SA Surveyors Training</a:t>
            </a:r>
          </a:p>
        </p:txBody>
      </p:sp>
      <p:graphicFrame>
        <p:nvGraphicFramePr>
          <p:cNvPr id="10" name="Content Placeholder 9" descr="States within Regional Office&#10;RO7 – San Francisco&#10;Sept 18th-21st&#10;11:00 am ET&#10;&#10;States within Regional Office&#10;RO8 - Seattle&#10;Sept 18th-21st&#10;11:00 am ET&#10;"/>
          <p:cNvGraphicFramePr>
            <a:graphicFrameLocks noGrp="1"/>
          </p:cNvGraphicFramePr>
          <p:nvPr>
            <p:ph idx="1"/>
            <p:extLst>
              <p:ext uri="{D42A27DB-BD31-4B8C-83A1-F6EECF244321}">
                <p14:modId xmlns:p14="http://schemas.microsoft.com/office/powerpoint/2010/main" xmlns="" val="1029904735"/>
              </p:ext>
            </p:extLst>
          </p:nvPr>
        </p:nvGraphicFramePr>
        <p:xfrm>
          <a:off x="609600" y="2648632"/>
          <a:ext cx="6642538" cy="1554480"/>
        </p:xfrm>
        <a:graphic>
          <a:graphicData uri="http://schemas.openxmlformats.org/drawingml/2006/table">
            <a:tbl>
              <a:tblPr firstRow="1" bandRow="1">
                <a:tableStyleId>{5C22544A-7EE6-4342-B048-85BDC9FD1C3A}</a:tableStyleId>
              </a:tblPr>
              <a:tblGrid>
                <a:gridCol w="3438492">
                  <a:extLst>
                    <a:ext uri="{9D8B030D-6E8A-4147-A177-3AD203B41FA5}">
                      <a16:colId xmlns:a16="http://schemas.microsoft.com/office/drawing/2014/main" xmlns="" val="20000"/>
                    </a:ext>
                  </a:extLst>
                </a:gridCol>
                <a:gridCol w="3204046">
                  <a:extLst>
                    <a:ext uri="{9D8B030D-6E8A-4147-A177-3AD203B41FA5}">
                      <a16:colId xmlns:a16="http://schemas.microsoft.com/office/drawing/2014/main" xmlns="" val="20001"/>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Regional Office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Date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xmlns="" val="10000"/>
                  </a:ext>
                </a:extLst>
              </a:tr>
              <a:tr h="370840">
                <a:tc>
                  <a:txBody>
                    <a:bodyPr/>
                    <a:lstStyle/>
                    <a:p>
                      <a:r>
                        <a:rPr lang="en-US" sz="2800" dirty="0">
                          <a:latin typeface="Times New Roman" panose="02020603050405020304" pitchFamily="18" charset="0"/>
                          <a:cs typeface="Times New Roman" panose="02020603050405020304" pitchFamily="18" charset="0"/>
                        </a:rPr>
                        <a:t>RO9 (San Francisco)</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25th-28th</a:t>
                      </a:r>
                      <a:endParaRPr lang="en-US" sz="2800" dirty="0">
                        <a:latin typeface="Times New Roman" panose="02020603050405020304" pitchFamily="18" charset="0"/>
                        <a:cs typeface="Times New Roman" panose="02020603050405020304" pitchFamily="18" charset="0"/>
                      </a:endParaRP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1"/>
                  </a:ext>
                </a:extLst>
              </a:tr>
              <a:tr h="370840">
                <a:tc>
                  <a:txBody>
                    <a:bodyPr/>
                    <a:lstStyle/>
                    <a:p>
                      <a:r>
                        <a:rPr lang="en-US" sz="2800" dirty="0">
                          <a:latin typeface="Times New Roman" panose="02020603050405020304" pitchFamily="18" charset="0"/>
                          <a:cs typeface="Times New Roman" panose="02020603050405020304" pitchFamily="18" charset="0"/>
                        </a:rPr>
                        <a:t>RO10 (Seattle)</a:t>
                      </a: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tc>
                  <a:txBody>
                    <a:bodyPr/>
                    <a:lstStyle/>
                    <a:p>
                      <a:r>
                        <a:rPr lang="en-US" sz="2800" dirty="0">
                          <a:latin typeface="Times New Roman" panose="02020603050405020304" pitchFamily="18" charset="0"/>
                          <a:cs typeface="Times New Roman" panose="02020603050405020304" pitchFamily="18" charset="0"/>
                        </a:rPr>
                        <a:t>Sept </a:t>
                      </a:r>
                      <a:r>
                        <a:rPr lang="en-US" sz="2800" baseline="0" dirty="0">
                          <a:latin typeface="Times New Roman" panose="02020603050405020304" pitchFamily="18" charset="0"/>
                          <a:cs typeface="Times New Roman" panose="02020603050405020304" pitchFamily="18" charset="0"/>
                        </a:rPr>
                        <a:t>25th-28th</a:t>
                      </a:r>
                      <a:endParaRPr lang="en-US" sz="2800" dirty="0">
                        <a:latin typeface="Times New Roman" panose="02020603050405020304" pitchFamily="18" charset="0"/>
                        <a:cs typeface="Times New Roman" panose="02020603050405020304" pitchFamily="18" charset="0"/>
                      </a:endParaRPr>
                    </a:p>
                  </a:txBody>
                  <a:tcPr marL="154910" marR="1549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C"/>
                    </a:solidFill>
                  </a:tcPr>
                </a:tc>
                <a:extLst>
                  <a:ext uri="{0D108BD9-81ED-4DB2-BD59-A6C34878D82A}">
                    <a16:rowId xmlns:a16="http://schemas.microsoft.com/office/drawing/2014/main" xmlns="" val="10002"/>
                  </a:ext>
                </a:extLst>
              </a:tr>
            </a:tbl>
          </a:graphicData>
        </a:graphic>
      </p:graphicFrame>
      <p:sp>
        <p:nvSpPr>
          <p:cNvPr id="2" name="Slide Number Placeholder 1"/>
          <p:cNvSpPr>
            <a:spLocks noGrp="1"/>
          </p:cNvSpPr>
          <p:nvPr>
            <p:ph type="sldNum" sz="quarter" idx="4"/>
          </p:nvPr>
        </p:nvSpPr>
        <p:spPr/>
        <p:txBody>
          <a:bodyPr/>
          <a:lstStyle/>
          <a:p>
            <a:fld id="{0BC8825E-DCFA-4720-BCBC-502528E7151B}" type="slidenum">
              <a:rPr lang="en-US" smtClean="0"/>
              <a:pPr/>
              <a:t>90</a:t>
            </a:fld>
            <a:endParaRPr lang="en-US" dirty="0"/>
          </a:p>
        </p:txBody>
      </p:sp>
      <p:sp>
        <p:nvSpPr>
          <p:cNvPr id="8" name="Flowchart: Connector 7"/>
          <p:cNvSpPr/>
          <p:nvPr/>
        </p:nvSpPr>
        <p:spPr>
          <a:xfrm>
            <a:off x="7450750" y="1619568"/>
            <a:ext cx="4128940" cy="4217072"/>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State Agency (SA)</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Surveyors</a:t>
            </a:r>
          </a:p>
        </p:txBody>
      </p:sp>
    </p:spTree>
    <p:extLst>
      <p:ext uri="{BB962C8B-B14F-4D97-AF65-F5344CB8AC3E}">
        <p14:creationId xmlns:p14="http://schemas.microsoft.com/office/powerpoint/2010/main" xmlns="" val="2322956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p:cNvSpPr/>
          <p:nvPr/>
        </p:nvSpPr>
        <p:spPr>
          <a:xfrm>
            <a:off x="7459362" y="1619568"/>
            <a:ext cx="4128940" cy="4217072"/>
          </a:xfrm>
          <a:prstGeom prst="flowChartConnector">
            <a:avLst/>
          </a:prstGeom>
          <a:solidFill>
            <a:srgbClr val="60A3DF"/>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cs typeface="Times New Roman" panose="02020603050405020304" pitchFamily="18" charset="0"/>
              </a:rPr>
              <a:t>RO Surveyors</a:t>
            </a:r>
          </a:p>
        </p:txBody>
      </p:sp>
      <p:sp>
        <p:nvSpPr>
          <p:cNvPr id="3" name="Content Placeholder 2"/>
          <p:cNvSpPr>
            <a:spLocks noGrp="1"/>
          </p:cNvSpPr>
          <p:nvPr>
            <p:ph idx="1"/>
          </p:nvPr>
        </p:nvSpPr>
        <p:spPr>
          <a:xfrm>
            <a:off x="609600" y="1828800"/>
            <a:ext cx="6626772" cy="4297363"/>
          </a:xfrm>
        </p:spPr>
        <p:txBody>
          <a:bodyPr anchor="ctr">
            <a:normAutofit/>
          </a:bodyPr>
          <a:lstStyle/>
          <a:p>
            <a:pPr marL="0" indent="0">
              <a:buNone/>
            </a:pPr>
            <a:r>
              <a:rPr lang="en-US" sz="4000" dirty="0">
                <a:latin typeface="Times New Roman" panose="02020603050405020304" pitchFamily="18" charset="0"/>
                <a:cs typeface="Times New Roman" panose="02020603050405020304" pitchFamily="18" charset="0"/>
              </a:rPr>
              <a:t>Regional Office and State Agency Training </a:t>
            </a:r>
            <a:r>
              <a:rPr lang="en-US" sz="4000" dirty="0" smtClean="0">
                <a:latin typeface="Times New Roman" panose="02020603050405020304" pitchFamily="18" charset="0"/>
                <a:cs typeface="Times New Roman" panose="02020603050405020304" pitchFamily="18" charset="0"/>
              </a:rPr>
              <a:t>Make-up </a:t>
            </a:r>
            <a:r>
              <a:rPr lang="en-US" sz="4000" dirty="0">
                <a:latin typeface="Times New Roman" panose="02020603050405020304" pitchFamily="18" charset="0"/>
                <a:cs typeface="Times New Roman" panose="02020603050405020304" pitchFamily="18" charset="0"/>
              </a:rPr>
              <a:t>Dates:</a:t>
            </a:r>
          </a:p>
          <a:p>
            <a:r>
              <a:rPr lang="en-US" sz="4000" dirty="0">
                <a:latin typeface="Times New Roman" panose="02020603050405020304" pitchFamily="18" charset="0"/>
                <a:cs typeface="Times New Roman" panose="02020603050405020304" pitchFamily="18" charset="0"/>
              </a:rPr>
              <a:t>Oct. 10th – 13th </a:t>
            </a:r>
          </a:p>
          <a:p>
            <a:r>
              <a:rPr lang="en-US" sz="4000" dirty="0">
                <a:latin typeface="Times New Roman" panose="02020603050405020304" pitchFamily="18" charset="0"/>
                <a:cs typeface="Times New Roman" panose="02020603050405020304" pitchFamily="18" charset="0"/>
              </a:rPr>
              <a:t>Oct. 16th – 19</a:t>
            </a:r>
            <a:r>
              <a:rPr lang="en-US" sz="4000" baseline="30000" dirty="0">
                <a:latin typeface="Times New Roman" panose="02020603050405020304" pitchFamily="18" charset="0"/>
                <a:cs typeface="Times New Roman" panose="02020603050405020304" pitchFamily="18" charset="0"/>
              </a:rPr>
              <a:t>th</a:t>
            </a:r>
            <a:endParaRPr 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0BC8825E-DCFA-4720-BCBC-502528E7151B}" type="slidenum">
              <a:rPr lang="en-US" smtClean="0"/>
              <a:pPr/>
              <a:t>91</a:t>
            </a:fld>
            <a:endParaRPr lang="en-US" dirty="0"/>
          </a:p>
        </p:txBody>
      </p:sp>
      <p:sp>
        <p:nvSpPr>
          <p:cNvPr id="8" name="Flowchart: Connector 7"/>
          <p:cNvSpPr/>
          <p:nvPr/>
        </p:nvSpPr>
        <p:spPr>
          <a:xfrm>
            <a:off x="8254207" y="3231931"/>
            <a:ext cx="2666084" cy="2604709"/>
          </a:xfrm>
          <a:prstGeom prst="flowChartConnector">
            <a:avLst/>
          </a:prstGeom>
          <a:solidFill>
            <a:srgbClr val="FFC902"/>
          </a:solidFill>
          <a:ln>
            <a:noFill/>
          </a:ln>
          <a:scene3d>
            <a:camera prst="orthographicFront"/>
            <a:lightRig rig="threePt" dir="t"/>
          </a:scene3d>
          <a:sp3d>
            <a:bevelT w="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SA Surveyors</a:t>
            </a:r>
          </a:p>
        </p:txBody>
      </p:sp>
      <p:sp>
        <p:nvSpPr>
          <p:cNvPr id="4" name="Title 3"/>
          <p:cNvSpPr>
            <a:spLocks noGrp="1"/>
          </p:cNvSpPr>
          <p:nvPr>
            <p:ph type="title"/>
          </p:nvPr>
        </p:nvSpPr>
        <p:spPr/>
        <p:txBody>
          <a:bodyPr/>
          <a:lstStyle/>
          <a:p>
            <a:r>
              <a:rPr lang="en-US" dirty="0"/>
              <a:t>RO &amp; SA Surveyors Make-up Training</a:t>
            </a:r>
          </a:p>
        </p:txBody>
      </p:sp>
    </p:spTree>
    <p:extLst>
      <p:ext uri="{BB962C8B-B14F-4D97-AF65-F5344CB8AC3E}">
        <p14:creationId xmlns:p14="http://schemas.microsoft.com/office/powerpoint/2010/main" xmlns="" val="5905468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 &amp; SA - IT and Software Training</a:t>
            </a:r>
            <a:endParaRPr lang="en-US" dirty="0"/>
          </a:p>
        </p:txBody>
      </p:sp>
      <p:sp>
        <p:nvSpPr>
          <p:cNvPr id="3" name="Content Placeholder 2"/>
          <p:cNvSpPr>
            <a:spLocks noGrp="1"/>
          </p:cNvSpPr>
          <p:nvPr>
            <p:ph idx="1"/>
          </p:nvPr>
        </p:nvSpPr>
        <p:spPr/>
        <p:txBody>
          <a:bodyPr/>
          <a:lstStyle/>
          <a:p>
            <a:r>
              <a:rPr lang="en-US" dirty="0" smtClean="0"/>
              <a:t>ASPEN Coordinators/IT Support  -  August/September 2017, Longmont, CO</a:t>
            </a:r>
          </a:p>
          <a:p>
            <a:endParaRPr lang="en-US" dirty="0" smtClean="0"/>
          </a:p>
          <a:p>
            <a:r>
              <a:rPr lang="en-US" dirty="0" smtClean="0"/>
              <a:t>Computer-Based Training Modules to be available on-demand</a:t>
            </a:r>
          </a:p>
          <a:p>
            <a:endParaRPr lang="en-US" dirty="0" smtClean="0"/>
          </a:p>
          <a:p>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92</a:t>
            </a:fld>
            <a:endParaRPr lang="en-US" dirty="0"/>
          </a:p>
        </p:txBody>
      </p:sp>
    </p:spTree>
    <p:extLst>
      <p:ext uri="{BB962C8B-B14F-4D97-AF65-F5344CB8AC3E}">
        <p14:creationId xmlns:p14="http://schemas.microsoft.com/office/powerpoint/2010/main" xmlns="" val="3592697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Training for Providers and the Public</a:t>
            </a:r>
            <a:endParaRPr lang="en-US" dirty="0"/>
          </a:p>
        </p:txBody>
      </p:sp>
      <p:sp>
        <p:nvSpPr>
          <p:cNvPr id="3" name="Content Placeholder 2"/>
          <p:cNvSpPr>
            <a:spLocks noGrp="1"/>
          </p:cNvSpPr>
          <p:nvPr>
            <p:ph idx="1"/>
          </p:nvPr>
        </p:nvSpPr>
        <p:spPr/>
        <p:txBody>
          <a:bodyPr/>
          <a:lstStyle/>
          <a:p>
            <a:r>
              <a:rPr lang="en-US" dirty="0" smtClean="0"/>
              <a:t>National Calls and Q&amp;As – Summer/Fall 2017</a:t>
            </a:r>
          </a:p>
          <a:p>
            <a:r>
              <a:rPr lang="en-US" dirty="0" smtClean="0"/>
              <a:t>Access to Surveyor Training Materials (RO/SA management webinar)</a:t>
            </a:r>
          </a:p>
          <a:p>
            <a:r>
              <a:rPr lang="en-US" dirty="0" smtClean="0"/>
              <a:t>Videos on Highlights of the Interpretive Guidance</a:t>
            </a:r>
          </a:p>
          <a:p>
            <a:r>
              <a:rPr lang="en-US" dirty="0" smtClean="0"/>
              <a:t>Training Tools access to Survey Forms and CE Pathways</a:t>
            </a:r>
            <a:endParaRPr lang="en-US" dirty="0"/>
          </a:p>
        </p:txBody>
      </p:sp>
      <p:sp>
        <p:nvSpPr>
          <p:cNvPr id="4" name="Slide Number Placeholder 3"/>
          <p:cNvSpPr>
            <a:spLocks noGrp="1"/>
          </p:cNvSpPr>
          <p:nvPr>
            <p:ph type="sldNum" sz="quarter" idx="4"/>
          </p:nvPr>
        </p:nvSpPr>
        <p:spPr/>
        <p:txBody>
          <a:bodyPr/>
          <a:lstStyle/>
          <a:p>
            <a:fld id="{0BC8825E-DCFA-4720-BCBC-502528E7151B}" type="slidenum">
              <a:rPr lang="en-US" smtClean="0"/>
              <a:pPr/>
              <a:t>93</a:t>
            </a:fld>
            <a:endParaRPr lang="en-US" dirty="0"/>
          </a:p>
        </p:txBody>
      </p:sp>
    </p:spTree>
    <p:extLst>
      <p:ext uri="{BB962C8B-B14F-4D97-AF65-F5344CB8AC3E}">
        <p14:creationId xmlns:p14="http://schemas.microsoft.com/office/powerpoint/2010/main" xmlns="" val="29691103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86750" y="6348413"/>
            <a:ext cx="3905250" cy="365125"/>
          </a:xfrm>
        </p:spPr>
        <p:txBody>
          <a:bodyPr/>
          <a:lstStyle/>
          <a:p>
            <a:fld id="{0BC8825E-DCFA-4720-BCBC-502528E7151B}" type="slidenum">
              <a:rPr lang="en-US" smtClean="0"/>
              <a:pPr/>
              <a:t>94</a:t>
            </a:fld>
            <a:endParaRPr lang="en-US" dirty="0"/>
          </a:p>
        </p:txBody>
      </p:sp>
      <p:sp>
        <p:nvSpPr>
          <p:cNvPr id="3" name="Title 2"/>
          <p:cNvSpPr>
            <a:spLocks noGrp="1"/>
          </p:cNvSpPr>
          <p:nvPr>
            <p:ph type="title"/>
          </p:nvPr>
        </p:nvSpPr>
        <p:spPr/>
        <p:txBody>
          <a:bodyPr/>
          <a:lstStyle/>
          <a:p>
            <a:r>
              <a:rPr lang="en-US" dirty="0" smtClean="0"/>
              <a:t>Survey Agency </a:t>
            </a:r>
            <a:r>
              <a:rPr lang="en-US" dirty="0"/>
              <a:t>Preparation</a:t>
            </a:r>
          </a:p>
        </p:txBody>
      </p:sp>
    </p:spTree>
    <p:extLst>
      <p:ext uri="{BB962C8B-B14F-4D97-AF65-F5344CB8AC3E}">
        <p14:creationId xmlns:p14="http://schemas.microsoft.com/office/powerpoint/2010/main" xmlns="" val="2392791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Spread the word about changes</a:t>
            </a:r>
          </a:p>
          <a:p>
            <a:r>
              <a:rPr lang="en-US" dirty="0">
                <a:latin typeface="Times New Roman" panose="02020603050405020304" pitchFamily="18" charset="0"/>
                <a:cs typeface="Times New Roman" panose="02020603050405020304" pitchFamily="18" charset="0"/>
              </a:rPr>
              <a:t>Know the implementation </a:t>
            </a:r>
            <a:r>
              <a:rPr lang="en-US" dirty="0" smtClean="0">
                <a:latin typeface="Times New Roman" panose="02020603050405020304" pitchFamily="18" charset="0"/>
                <a:cs typeface="Times New Roman" panose="02020603050405020304" pitchFamily="18" charset="0"/>
              </a:rPr>
              <a:t>dates</a:t>
            </a:r>
          </a:p>
          <a:p>
            <a:r>
              <a:rPr lang="en-US" dirty="0" smtClean="0">
                <a:latin typeface="Times New Roman" panose="02020603050405020304" pitchFamily="18" charset="0"/>
                <a:cs typeface="Times New Roman" panose="02020603050405020304" pitchFamily="18" charset="0"/>
              </a:rPr>
              <a:t>Have a state plan for readiness and implementation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Budget for increased training needs</a:t>
            </a:r>
          </a:p>
          <a:p>
            <a:r>
              <a:rPr lang="en-US" dirty="0">
                <a:latin typeface="Times New Roman" panose="02020603050405020304" pitchFamily="18" charset="0"/>
                <a:cs typeface="Times New Roman" panose="02020603050405020304" pitchFamily="18" charset="0"/>
              </a:rPr>
              <a:t>Review hardware requirements and options</a:t>
            </a:r>
          </a:p>
          <a:p>
            <a:r>
              <a:rPr lang="en-US" dirty="0">
                <a:latin typeface="Times New Roman" panose="02020603050405020304" pitchFamily="18" charset="0"/>
                <a:cs typeface="Times New Roman" panose="02020603050405020304" pitchFamily="18" charset="0"/>
              </a:rPr>
              <a:t>Know your state training dates</a:t>
            </a:r>
          </a:p>
        </p:txBody>
      </p:sp>
      <p:sp>
        <p:nvSpPr>
          <p:cNvPr id="3" name="Slide Number Placeholder 2"/>
          <p:cNvSpPr>
            <a:spLocks noGrp="1"/>
          </p:cNvSpPr>
          <p:nvPr>
            <p:ph type="sldNum" sz="quarter" idx="4"/>
          </p:nvPr>
        </p:nvSpPr>
        <p:spPr/>
        <p:txBody>
          <a:bodyPr/>
          <a:lstStyle/>
          <a:p>
            <a:fld id="{0BC8825E-DCFA-4720-BCBC-502528E7151B}" type="slidenum">
              <a:rPr lang="en-US" smtClean="0"/>
              <a:pPr/>
              <a:t>95</a:t>
            </a:fld>
            <a:endParaRPr lang="en-US" dirty="0"/>
          </a:p>
        </p:txBody>
      </p:sp>
      <p:sp>
        <p:nvSpPr>
          <p:cNvPr id="4" name="Title 3"/>
          <p:cNvSpPr>
            <a:spLocks noGrp="1"/>
          </p:cNvSpPr>
          <p:nvPr>
            <p:ph type="title"/>
          </p:nvPr>
        </p:nvSpPr>
        <p:spPr/>
        <p:txBody>
          <a:bodyPr/>
          <a:lstStyle/>
          <a:p>
            <a:r>
              <a:rPr lang="en-US" dirty="0" smtClean="0"/>
              <a:t>Survey Agency </a:t>
            </a:r>
            <a:r>
              <a:rPr lang="en-US" dirty="0"/>
              <a:t>Preparation</a:t>
            </a:r>
          </a:p>
        </p:txBody>
      </p:sp>
    </p:spTree>
    <p:extLst>
      <p:ext uri="{BB962C8B-B14F-4D97-AF65-F5344CB8AC3E}">
        <p14:creationId xmlns:p14="http://schemas.microsoft.com/office/powerpoint/2010/main" xmlns="" val="36575778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Review level of IT support for your State Survey </a:t>
            </a:r>
            <a:r>
              <a:rPr lang="en-US" dirty="0" smtClean="0">
                <a:latin typeface="Times New Roman" panose="02020603050405020304" pitchFamily="18" charset="0"/>
                <a:cs typeface="Times New Roman" panose="02020603050405020304" pitchFamily="18" charset="0"/>
              </a:rPr>
              <a:t>Agency</a:t>
            </a:r>
          </a:p>
          <a:p>
            <a:r>
              <a:rPr lang="en-US" dirty="0" smtClean="0">
                <a:latin typeface="Times New Roman" panose="02020603050405020304" pitchFamily="18" charset="0"/>
                <a:cs typeface="Times New Roman" panose="02020603050405020304" pitchFamily="18" charset="0"/>
              </a:rPr>
              <a:t>Check and validate network accessibility, security protocols, and/or any firewall issues.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Assess surveyor computer skills </a:t>
            </a:r>
          </a:p>
          <a:p>
            <a:endParaRPr lang="en-US"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Start generalized computer training now!</a:t>
            </a:r>
          </a:p>
        </p:txBody>
      </p:sp>
      <p:sp>
        <p:nvSpPr>
          <p:cNvPr id="5" name="Slide Number Placeholder 4"/>
          <p:cNvSpPr>
            <a:spLocks noGrp="1"/>
          </p:cNvSpPr>
          <p:nvPr>
            <p:ph type="sldNum" sz="quarter" idx="4"/>
          </p:nvPr>
        </p:nvSpPr>
        <p:spPr/>
        <p:txBody>
          <a:bodyPr/>
          <a:lstStyle/>
          <a:p>
            <a:fld id="{0BC8825E-DCFA-4720-BCBC-502528E7151B}" type="slidenum">
              <a:rPr lang="en-US" smtClean="0"/>
              <a:pPr/>
              <a:t>96</a:t>
            </a:fld>
            <a:endParaRPr lang="en-US" dirty="0"/>
          </a:p>
        </p:txBody>
      </p:sp>
      <p:sp>
        <p:nvSpPr>
          <p:cNvPr id="3" name="Title 2"/>
          <p:cNvSpPr>
            <a:spLocks noGrp="1"/>
          </p:cNvSpPr>
          <p:nvPr>
            <p:ph type="title"/>
          </p:nvPr>
        </p:nvSpPr>
        <p:spPr/>
        <p:txBody>
          <a:bodyPr/>
          <a:lstStyle/>
          <a:p>
            <a:r>
              <a:rPr lang="en-US" dirty="0" smtClean="0"/>
              <a:t>Survey Agency </a:t>
            </a:r>
            <a:r>
              <a:rPr lang="en-US" dirty="0"/>
              <a:t>Preparation, continued</a:t>
            </a:r>
          </a:p>
        </p:txBody>
      </p:sp>
    </p:spTree>
    <p:extLst>
      <p:ext uri="{BB962C8B-B14F-4D97-AF65-F5344CB8AC3E}">
        <p14:creationId xmlns:p14="http://schemas.microsoft.com/office/powerpoint/2010/main" xmlns="" val="2423698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Implementation of survey process on national level November </a:t>
            </a:r>
            <a:r>
              <a:rPr lang="en-US" dirty="0" smtClean="0">
                <a:latin typeface="Times New Roman" panose="02020603050405020304" pitchFamily="18" charset="0"/>
                <a:cs typeface="Times New Roman" panose="02020603050405020304" pitchFamily="18" charset="0"/>
              </a:rPr>
              <a:t>28, 2017</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of LTC regulations required for implementation November 2017</a:t>
            </a:r>
          </a:p>
          <a:p>
            <a:r>
              <a:rPr lang="en-US" dirty="0">
                <a:latin typeface="Times New Roman" panose="02020603050405020304" pitchFamily="18" charset="0"/>
                <a:cs typeface="Times New Roman" panose="02020603050405020304" pitchFamily="18" charset="0"/>
              </a:rPr>
              <a:t>New CMS approved </a:t>
            </a:r>
            <a:r>
              <a:rPr lang="en-US" dirty="0" smtClean="0">
                <a:latin typeface="Times New Roman" panose="02020603050405020304" pitchFamily="18" charset="0"/>
                <a:cs typeface="Times New Roman" panose="02020603050405020304" pitchFamily="18" charset="0"/>
              </a:rPr>
              <a:t>Basic LTC training </a:t>
            </a:r>
            <a:r>
              <a:rPr lang="en-US" dirty="0">
                <a:latin typeface="Times New Roman" panose="02020603050405020304" pitchFamily="18" charset="0"/>
                <a:cs typeface="Times New Roman" panose="02020603050405020304" pitchFamily="18" charset="0"/>
              </a:rPr>
              <a:t>material will be released in January 2018</a:t>
            </a:r>
          </a:p>
          <a:p>
            <a:r>
              <a:rPr lang="en-US" dirty="0">
                <a:latin typeface="Times New Roman" panose="02020603050405020304" pitchFamily="18" charset="0"/>
                <a:cs typeface="Times New Roman" panose="02020603050405020304" pitchFamily="18" charset="0"/>
              </a:rPr>
              <a:t>States </a:t>
            </a:r>
            <a:r>
              <a:rPr lang="en-US" dirty="0" smtClean="0">
                <a:latin typeface="Times New Roman" panose="02020603050405020304" pitchFamily="18" charset="0"/>
                <a:cs typeface="Times New Roman" panose="02020603050405020304" pitchFamily="18" charset="0"/>
              </a:rPr>
              <a:t>may need </a:t>
            </a:r>
            <a:r>
              <a:rPr lang="en-US" dirty="0">
                <a:latin typeface="Times New Roman" panose="02020603050405020304" pitchFamily="18" charset="0"/>
                <a:cs typeface="Times New Roman" panose="02020603050405020304" pitchFamily="18" charset="0"/>
              </a:rPr>
              <a:t>to revise their State Agency training program</a:t>
            </a:r>
          </a:p>
          <a:p>
            <a:r>
              <a:rPr lang="en-US" dirty="0">
                <a:latin typeface="Times New Roman" panose="02020603050405020304" pitchFamily="18" charset="0"/>
                <a:cs typeface="Times New Roman" panose="02020603050405020304" pitchFamily="18" charset="0"/>
              </a:rPr>
              <a:t>CMS will continue open communication with Association of Health Facility Survey Agencies (AHFSA) to promote successful implementation</a:t>
            </a:r>
          </a:p>
        </p:txBody>
      </p:sp>
      <p:sp>
        <p:nvSpPr>
          <p:cNvPr id="3" name="Slide Number Placeholder 2"/>
          <p:cNvSpPr>
            <a:spLocks noGrp="1"/>
          </p:cNvSpPr>
          <p:nvPr>
            <p:ph type="sldNum" sz="quarter" idx="4"/>
          </p:nvPr>
        </p:nvSpPr>
        <p:spPr/>
        <p:txBody>
          <a:bodyPr/>
          <a:lstStyle/>
          <a:p>
            <a:fld id="{0BC8825E-DCFA-4720-BCBC-502528E7151B}" type="slidenum">
              <a:rPr lang="en-US" smtClean="0"/>
              <a:pPr/>
              <a:t>97</a:t>
            </a:fld>
            <a:endParaRPr lang="en-US" dirty="0"/>
          </a:p>
        </p:txBody>
      </p:sp>
      <p:sp>
        <p:nvSpPr>
          <p:cNvPr id="5" name="Title 4"/>
          <p:cNvSpPr>
            <a:spLocks noGrp="1"/>
          </p:cNvSpPr>
          <p:nvPr>
            <p:ph type="title"/>
          </p:nvPr>
        </p:nvSpPr>
        <p:spPr/>
        <p:txBody>
          <a:bodyPr/>
          <a:lstStyle/>
          <a:p>
            <a:r>
              <a:rPr lang="en-US" dirty="0" smtClean="0"/>
              <a:t>Survey Agency </a:t>
            </a:r>
            <a:r>
              <a:rPr lang="en-US" dirty="0"/>
              <a:t>Preparation, continued</a:t>
            </a:r>
          </a:p>
        </p:txBody>
      </p:sp>
    </p:spTree>
    <p:extLst>
      <p:ext uri="{BB962C8B-B14F-4D97-AF65-F5344CB8AC3E}">
        <p14:creationId xmlns:p14="http://schemas.microsoft.com/office/powerpoint/2010/main" xmlns="" val="166128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Identify:</a:t>
            </a:r>
          </a:p>
          <a:p>
            <a:r>
              <a:rPr lang="en-US" dirty="0">
                <a:latin typeface="Times New Roman" panose="02020603050405020304" pitchFamily="18" charset="0"/>
                <a:cs typeface="Times New Roman" panose="02020603050405020304" pitchFamily="18" charset="0"/>
              </a:rPr>
              <a:t>Leadership roles within your State</a:t>
            </a:r>
          </a:p>
          <a:p>
            <a:r>
              <a:rPr lang="en-US" dirty="0">
                <a:latin typeface="Times New Roman" panose="02020603050405020304" pitchFamily="18" charset="0"/>
                <a:cs typeface="Times New Roman" panose="02020603050405020304" pitchFamily="18" charset="0"/>
              </a:rPr>
              <a:t>Point of communication between RO/SA/CO</a:t>
            </a:r>
          </a:p>
          <a:p>
            <a:r>
              <a:rPr lang="en-US" dirty="0">
                <a:latin typeface="Times New Roman" panose="02020603050405020304" pitchFamily="18" charset="0"/>
                <a:cs typeface="Times New Roman" panose="02020603050405020304" pitchFamily="18" charset="0"/>
              </a:rPr>
              <a:t>Training needs within your State</a:t>
            </a:r>
          </a:p>
          <a:p>
            <a:r>
              <a:rPr lang="en-US" dirty="0">
                <a:latin typeface="Times New Roman" panose="02020603050405020304" pitchFamily="18" charset="0"/>
                <a:cs typeface="Times New Roman" panose="02020603050405020304" pitchFamily="18" charset="0"/>
              </a:rPr>
              <a:t>Policy creation for State-specific areas</a:t>
            </a:r>
          </a:p>
        </p:txBody>
      </p:sp>
      <p:sp>
        <p:nvSpPr>
          <p:cNvPr id="5" name="Slide Number Placeholder 4"/>
          <p:cNvSpPr>
            <a:spLocks noGrp="1"/>
          </p:cNvSpPr>
          <p:nvPr>
            <p:ph type="sldNum" sz="quarter" idx="4"/>
          </p:nvPr>
        </p:nvSpPr>
        <p:spPr/>
        <p:txBody>
          <a:bodyPr/>
          <a:lstStyle/>
          <a:p>
            <a:fld id="{0BC8825E-DCFA-4720-BCBC-502528E7151B}" type="slidenum">
              <a:rPr lang="en-US" smtClean="0"/>
              <a:pPr/>
              <a:t>98</a:t>
            </a:fld>
            <a:endParaRPr lang="en-US" dirty="0"/>
          </a:p>
        </p:txBody>
      </p:sp>
      <p:sp>
        <p:nvSpPr>
          <p:cNvPr id="3" name="Title 2"/>
          <p:cNvSpPr>
            <a:spLocks noGrp="1"/>
          </p:cNvSpPr>
          <p:nvPr>
            <p:ph type="title"/>
          </p:nvPr>
        </p:nvSpPr>
        <p:spPr/>
        <p:txBody>
          <a:bodyPr/>
          <a:lstStyle/>
          <a:p>
            <a:r>
              <a:rPr lang="en-US" dirty="0" smtClean="0"/>
              <a:t>Survey Agency Preparation</a:t>
            </a:r>
            <a:r>
              <a:rPr lang="en-US" dirty="0"/>
              <a:t>, continued</a:t>
            </a:r>
          </a:p>
        </p:txBody>
      </p:sp>
    </p:spTree>
    <p:extLst>
      <p:ext uri="{BB962C8B-B14F-4D97-AF65-F5344CB8AC3E}">
        <p14:creationId xmlns:p14="http://schemas.microsoft.com/office/powerpoint/2010/main" xmlns="" val="914631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Survey Agency Preparation</a:t>
            </a:r>
            <a:r>
              <a:rPr lang="en-US" dirty="0"/>
              <a:t>, continued</a:t>
            </a:r>
          </a:p>
        </p:txBody>
      </p:sp>
      <p:sp>
        <p:nvSpPr>
          <p:cNvPr id="4" name="Content Placeholder 3"/>
          <p:cNvSpPr>
            <a:spLocks noGrp="1"/>
          </p:cNvSpPr>
          <p:nvPr>
            <p:ph idx="1"/>
          </p:nvPr>
        </p:nvSpPr>
        <p:spPr/>
        <p:txBody>
          <a:bodyPr anchor="ctr">
            <a:normAutofit/>
          </a:bodyPr>
          <a:lstStyle/>
          <a:p>
            <a:pPr marL="0" indent="0" algn="ctr">
              <a:buNone/>
            </a:pPr>
            <a:r>
              <a:rPr lang="en-US" sz="6000" b="1" dirty="0">
                <a:latin typeface="Times New Roman" panose="02020603050405020304" pitchFamily="18" charset="0"/>
                <a:cs typeface="Times New Roman" panose="02020603050405020304" pitchFamily="18" charset="0"/>
              </a:rPr>
              <a:t>Communication and Collaboration are Key!</a:t>
            </a:r>
            <a:endParaRPr lang="en-US" sz="6000" b="1" dirty="0"/>
          </a:p>
        </p:txBody>
      </p:sp>
      <p:sp>
        <p:nvSpPr>
          <p:cNvPr id="3" name="Slide Number Placeholder 2"/>
          <p:cNvSpPr>
            <a:spLocks noGrp="1"/>
          </p:cNvSpPr>
          <p:nvPr>
            <p:ph type="sldNum" sz="quarter" idx="4"/>
          </p:nvPr>
        </p:nvSpPr>
        <p:spPr/>
        <p:txBody>
          <a:bodyPr/>
          <a:lstStyle/>
          <a:p>
            <a:fld id="{0BC8825E-DCFA-4720-BCBC-502528E7151B}" type="slidenum">
              <a:rPr lang="en-US" smtClean="0"/>
              <a:pPr/>
              <a:t>99</a:t>
            </a:fld>
            <a:endParaRPr lang="en-US" dirty="0"/>
          </a:p>
        </p:txBody>
      </p:sp>
    </p:spTree>
    <p:extLst>
      <p:ext uri="{BB962C8B-B14F-4D97-AF65-F5344CB8AC3E}">
        <p14:creationId xmlns:p14="http://schemas.microsoft.com/office/powerpoint/2010/main" xmlns="" val="4127703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8&quot; unique_id=&quot;11833&quot;&gt;&lt;/object&gt;&lt;object type=&quot;2&quot; unique_id=&quot;11834&quot;&gt;&lt;object type=&quot;3&quot; unique_id=&quot;11835&quot;&gt;&lt;property id=&quot;20148&quot; value=&quot;5&quot;/&gt;&lt;property id=&quot;20300&quot; value=&quot;Slide 1 - &amp;quot;Long Term Care (LTC)  Survey Kickoff and Information for State and Regional Office Preparation&amp;quot;&quot;/&gt;&lt;property id=&quot;20307&quot; value=&quot;256&quot;/&gt;&lt;/object&gt;&lt;object type=&quot;3&quot; unique_id=&quot;11980&quot;&gt;&lt;property id=&quot;20148&quot; value=&quot;5&quot;/&gt;&lt;property id=&quot;20300&quot; value=&quot;Slide 5 - &amp;quot;Phase 2 Estimated Implementation Grid&amp;quot;&quot;/&gt;&lt;property id=&quot;20307&quot; value=&quot;257&quot;/&gt;&lt;/object&gt;&lt;object type=&quot;3&quot; unique_id=&quot;11981&quot;&gt;&lt;property id=&quot;20148&quot; value=&quot;5&quot;/&gt;&lt;property id=&quot;20300&quot; value=&quot;Slide 2 - &amp;quot;Kickoff Overview&amp;quot;&quot;/&gt;&lt;property id=&quot;20307&quot; value=&quot;258&quot;/&gt;&lt;/object&gt;&lt;object type=&quot;3&quot; unique_id=&quot;11997&quot;&gt;&lt;property id=&quot;20148&quot; value=&quot;5&quot;/&gt;&lt;property id=&quot;20300&quot; value=&quot;Slide 6 - &amp;quot;Phase 2 Implementation&amp;quot;&quot;/&gt;&lt;property id=&quot;20307&quot; value=&quot;259&quot;/&gt;&lt;/object&gt;&lt;object type=&quot;3&quot; unique_id=&quot;12020&quot;&gt;&lt;property id=&quot;20148&quot; value=&quot;5&quot;/&gt;&lt;property id=&quot;20300&quot; value=&quot;Slide 13 - &amp;quot;F Tag Renumbering&amp;quot;&quot;/&gt;&lt;property id=&quot;20307&quot; value=&quot;260&quot;/&gt;&lt;/object&gt;&lt;object type=&quot;3&quot; unique_id=&quot;12022&quot;&gt;&lt;property id=&quot;20148&quot; value=&quot;5&quot;/&gt;&lt;property id=&quot;20300&quot; value=&quot;Slide 18 - &amp;quot;Automation&amp;quot;&quot;/&gt;&lt;property id=&quot;20307&quot; value=&quot;262&quot;/&gt;&lt;/object&gt;&lt;object type=&quot;3&quot; unique_id=&quot;12104&quot;&gt;&lt;property id=&quot;20148&quot; value=&quot;5&quot;/&gt;&lt;property id=&quot;20300&quot; value=&quot;Slide 94 - &amp;quot;Whom to Contact with Questions&amp;quot;&quot;/&gt;&lt;property id=&quot;20307&quot; value=&quot;263&quot;/&gt;&lt;/object&gt;&lt;object type=&quot;3&quot; unique_id=&quot;12135&quot;&gt;&lt;property id=&quot;20148&quot; value=&quot;5&quot;/&gt;&lt;property id=&quot;20300&quot; value=&quot;Slide 16 - &amp;quot;Surveyor Minimum Qualifications Test (SMQT) and the New Regulations&amp;quot;&quot;/&gt;&lt;property id=&quot;20307&quot; value=&quot;264&quot;/&gt;&lt;/object&gt;&lt;object type=&quot;3&quot; unique_id=&quot;12224&quot;&gt;&lt;property id=&quot;20148&quot; value=&quot;5&quot;/&gt;&lt;property id=&quot;20300&quot; value=&quot;Slide 73 - &amp;quot;Training Implementation&amp;quot;&quot;/&gt;&lt;property id=&quot;20307&quot; value=&quot;265&quot;/&gt;&lt;/object&gt;&lt;object type=&quot;3&quot; unique_id=&quot;12225&quot;&gt;&lt;property id=&quot;20148&quot; value=&quot;5&quot;/&gt;&lt;property id=&quot;20300&quot; value=&quot;Slide 74 - &amp;quot;RO Ambassador&amp;quot;&quot;/&gt;&lt;property id=&quot;20307&quot; value=&quot;266&quot;/&gt;&lt;/object&gt;&lt;object type=&quot;3&quot; unique_id=&quot;12226&quot;&gt;&lt;property id=&quot;20148&quot; value=&quot;5&quot;/&gt;&lt;property id=&quot;20300&quot; value=&quot;Slide 78 - &amp;quot;RO Surveyors&amp;quot;&quot;/&gt;&lt;property id=&quot;20307&quot; value=&quot;267&quot;/&gt;&lt;/object&gt;&lt;object type=&quot;3&quot; unique_id=&quot;12227&quot;&gt;&lt;property id=&quot;20148&quot; value=&quot;5&quot;/&gt;&lt;property id=&quot;20300&quot; value=&quot;Slide 79 - &amp;quot;RO Surveyor/Contracted Surveyor Training&amp;quot;&quot;/&gt;&lt;property id=&quot;20307&quot; value=&quot;268&quot;/&gt;&lt;/object&gt;&lt;object type=&quot;3&quot; unique_id=&quot;12228&quot;&gt;&lt;property id=&quot;20148&quot; value=&quot;5&quot;/&gt;&lt;property id=&quot;20300&quot; value=&quot;Slide 84 - &amp;quot;SA Surveyors&amp;quot;&quot;/&gt;&lt;property id=&quot;20307&quot; value=&quot;269&quot;/&gt;&lt;/object&gt;&lt;object type=&quot;3&quot; unique_id=&quot;12229&quot;&gt;&lt;property id=&quot;20148&quot; value=&quot;5&quot;/&gt;&lt;property id=&quot;20300&quot; value=&quot;Slide 75 - &amp;quot;RO Ambassador, continued&amp;quot;&quot;/&gt;&lt;property id=&quot;20307&quot; value=&quot;271&quot;/&gt;&lt;/object&gt;&lt;object type=&quot;3&quot; unique_id=&quot;12230&quot;&gt;&lt;property id=&quot;20148&quot; value=&quot;5&quot;/&gt;&lt;property id=&quot;20300&quot; value=&quot;Slide 77 - &amp;quot;RO Management and  Enforcement Training&amp;quot;&quot;/&gt;&lt;property id=&quot;20307&quot; value=&quot;275&quot;/&gt;&lt;/object&gt;&lt;object type=&quot;3&quot; unique_id=&quot;12231&quot;&gt;&lt;property id=&quot;20148&quot; value=&quot;5&quot;/&gt;&lt;property id=&quot;20300&quot; value=&quot;Slide 76 - &amp;quot;RO Ambassador Training&amp;quot;&quot;/&gt;&lt;property id=&quot;20307&quot; value=&quot;270&quot;/&gt;&lt;/object&gt;&lt;object type=&quot;3&quot; unique_id=&quot;12233&quot;&gt;&lt;property id=&quot;20148&quot; value=&quot;5&quot;/&gt;&lt;property id=&quot;20300&quot; value=&quot;Slide 80 - &amp;quot;SA Trainer&amp;quot;&quot;/&gt;&lt;property id=&quot;20307&quot; value=&quot;274&quot;/&gt;&lt;/object&gt;&lt;object type=&quot;3&quot; unique_id=&quot;12234&quot;&gt;&lt;property id=&quot;20148&quot; value=&quot;5&quot;/&gt;&lt;property id=&quot;20300&quot; value=&quot;Slide 82 - &amp;quot;SA Trainer Training&amp;quot;&quot;/&gt;&lt;property id=&quot;20307&quot; value=&quot;273&quot;/&gt;&lt;/object&gt;&lt;object type=&quot;3&quot; unique_id=&quot;12235&quot;&gt;&lt;property id=&quot;20148&quot; value=&quot;5&quot;/&gt;&lt;property id=&quot;20300&quot; value=&quot;Slide 85 - &amp;quot;SA Surveyors Training&amp;quot;&quot;/&gt;&lt;property id=&quot;20307&quot; value=&quot;276&quot;/&gt;&lt;/object&gt;&lt;object type=&quot;3&quot; unique_id=&quot;13540&quot;&gt;&lt;property id=&quot;20148&quot; value=&quot;5&quot;/&gt;&lt;property id=&quot;20300&quot; value=&quot;Slide 7 - &amp;quot;Phase 2 Implementation of New Regulations&amp;quot;&quot;/&gt;&lt;property id=&quot;20307&quot; value=&quot;277&quot;/&gt;&lt;/object&gt;&lt;object type=&quot;3&quot; unique_id=&quot;13541&quot;&gt;&lt;property id=&quot;20148&quot; value=&quot;5&quot;/&gt;&lt;property id=&quot;20300&quot; value=&quot;Slide 87 - &amp;quot;State Preparation&amp;quot;&quot;/&gt;&lt;property id=&quot;20307&quot; value=&quot;278&quot;/&gt;&lt;/object&gt;&lt;object type=&quot;3&quot; unique_id=&quot;13542&quot;&gt;&lt;property id=&quot;20148&quot; value=&quot;5&quot;/&gt;&lt;property id=&quot;20300&quot; value=&quot;Slide 92 - &amp;quot;Prepare for  Training and Implementation&amp;quot;&quot;/&gt;&lt;property id=&quot;20307&quot; value=&quot;280&quot;/&gt;&lt;/object&gt;&lt;object type=&quot;3&quot; unique_id=&quot;13545&quot;&gt;&lt;property id=&quot;20148&quot; value=&quot;5&quot;/&gt;&lt;property id=&quot;20300&quot; value=&quot;Slide 27 - &amp;quot;New Survey Protocol&amp;quot;&quot;/&gt;&lt;property id=&quot;20307&quot; value=&quot;283&quot;/&gt;&lt;/object&gt;&lt;object type=&quot;3&quot; unique_id=&quot;13824&quot;&gt;&lt;property id=&quot;20148&quot; value=&quot;5&quot;/&gt;&lt;property id=&quot;20300&quot; value=&quot;Slide 90 - &amp;quot;State Preparation, continued&amp;quot;&quot;/&gt;&lt;property id=&quot;20307&quot; value=&quot;306&quot;/&gt;&lt;/object&gt;&lt;object type=&quot;3&quot; unique_id=&quot;14764&quot;&gt;&lt;property id=&quot;20148&quot; value=&quot;5&quot;/&gt;&lt;property id=&quot;20300&quot; value=&quot;Slide 15 - &amp;quot;New Interpretive Guidance (IG)&amp;quot;&quot;/&gt;&lt;property id=&quot;20307&quot; value=&quot;309&quot;/&gt;&lt;/object&gt;&lt;object type=&quot;3&quot; unique_id=&quot;15245&quot;&gt;&lt;property id=&quot;20148&quot; value=&quot;5&quot;/&gt;&lt;property id=&quot;20300&quot; value=&quot;Slide 19 - &amp;quot;Sample Size&amp;quot;&quot;/&gt;&lt;property id=&quot;20307&quot; value=&quot;310&quot;/&gt;&lt;/object&gt;&lt;object type=&quot;3&quot; unique_id=&quot;15246&quot;&gt;&lt;property id=&quot;20148&quot; value=&quot;5&quot;/&gt;&lt;property id=&quot;20300&quot; value=&quot;Slide 20 - &amp;quot;Offsite&amp;quot;&quot;/&gt;&lt;property id=&quot;20307&quot; value=&quot;311&quot;/&gt;&lt;/object&gt;&lt;object type=&quot;3&quot; unique_id=&quot;15247&quot;&gt;&lt;property id=&quot;20148&quot; value=&quot;5&quot;/&gt;&lt;property id=&quot;20300&quot; value=&quot;Slide 21 - &amp;quot;Information Needed Upon Entrance&amp;quot;&quot;/&gt;&lt;property id=&quot;20307&quot; value=&quot;312&quot;/&gt;&lt;/object&gt;&lt;object type=&quot;3&quot; unique_id=&quot;15248&quot;&gt;&lt;property id=&quot;20148&quot; value=&quot;5&quot;/&gt;&lt;property id=&quot;20300&quot; value=&quot;Slide 22 - &amp;quot;Tour&amp;quot;&quot;/&gt;&lt;property id=&quot;20307&quot; value=&quot;313&quot;/&gt;&lt;/object&gt;&lt;object type=&quot;3&quot; unique_id=&quot;15249&quot;&gt;&lt;property id=&quot;20148&quot; value=&quot;5&quot;/&gt;&lt;property id=&quot;20300&quot; value=&quot;Slide 23 - &amp;quot;Survey Structure&amp;quot;&quot;/&gt;&lt;property id=&quot;20307&quot; value=&quot;314&quot;/&gt;&lt;/object&gt;&lt;object type=&quot;3&quot; unique_id=&quot;15482&quot;&gt;&lt;property id=&quot;20148&quot; value=&quot;5&quot;/&gt;&lt;property id=&quot;20300&quot; value=&quot;Slide 25 - &amp;quot;Group Interviews&amp;quot;&quot;/&gt;&lt;property id=&quot;20307&quot; value=&quot;315&quot;/&gt;&lt;/object&gt;&lt;object type=&quot;3&quot; unique_id=&quot;15774&quot;&gt;&lt;property id=&quot;20148&quot; value=&quot;5&quot;/&gt;&lt;property id=&quot;20300&quot; value=&quot;Slide 72 - &amp;quot;Basic Long Term Care Course (BLTCC) and Training Implications&amp;quot;&quot;/&gt;&lt;property id=&quot;20307&quot; value=&quot;316&quot;/&gt;&lt;/object&gt;&lt;object type=&quot;3&quot; unique_id=&quot;15895&quot;&gt;&lt;property id=&quot;20148&quot; value=&quot;5&quot;/&gt;&lt;property id=&quot;20300&quot; value=&quot;Slide 12 - &amp;quot;F Tag Renumbering, continued&amp;quot;&quot;/&gt;&lt;property id=&quot;20307&quot; value=&quot;317&quot;/&gt;&lt;/object&gt;&lt;object type=&quot;3&quot; unique_id=&quot;16567&quot;&gt;&lt;property id=&quot;20148&quot; value=&quot;5&quot;/&gt;&lt;property id=&quot;20300&quot; value=&quot;Slide 95 - &amp;quot;Questions?&amp;quot;&quot;/&gt;&lt;property id=&quot;20307&quot; value=&quot;318&quot;/&gt;&lt;/object&gt;&lt;object type=&quot;3&quot; unique_id=&quot;17250&quot;&gt;&lt;property id=&quot;20148&quot; value=&quot;5&quot;/&gt;&lt;property id=&quot;20300&quot; value=&quot;Slide 4 - &amp;quot;Overview of Regulation Reform&amp;quot;&quot;/&gt;&lt;property id=&quot;20307&quot; value=&quot;319&quot;/&gt;&lt;/object&gt;&lt;object type=&quot;3&quot; unique_id=&quot;17251&quot;&gt;&lt;property id=&quot;20148&quot; value=&quot;5&quot;/&gt;&lt;property id=&quot;20300&quot; value=&quot;Slide 89 - &amp;quot;State Preparation, continued&amp;quot;&quot;/&gt;&lt;property id=&quot;20307&quot; value=&quot;320&quot;/&gt;&lt;/object&gt;&lt;object type=&quot;3&quot; unique_id=&quot;18220&quot;&gt;&lt;property id=&quot;20148&quot; value=&quot;5&quot;/&gt;&lt;property id=&quot;20300&quot; value=&quot;Slide 3 - &amp;quot;Overview of Regulation Reform&amp;quot;&quot;/&gt;&lt;property id=&quot;20307&quot; value=&quot;322&quot;/&gt;&lt;/object&gt;&lt;object type=&quot;3&quot; unique_id=&quot;19106&quot;&gt;&lt;property id=&quot;20148&quot; value=&quot;5&quot;/&gt;&lt;property id=&quot;20300&quot; value=&quot;Slide 24 - &amp;quot;Survey Structure, continued&amp;quot;&quot;/&gt;&lt;property id=&quot;20307&quot; value=&quot;326&quot;/&gt;&lt;/object&gt;&lt;object type=&quot;3&quot; unique_id=&quot;19683&quot;&gt;&lt;property id=&quot;20148&quot; value=&quot;5&quot;/&gt;&lt;property id=&quot;20300&quot; value=&quot;Slide 91 - &amp;quot;State Preparation, continued&amp;quot;&quot;/&gt;&lt;property id=&quot;20307&quot; value=&quot;327&quot;/&gt;&lt;/object&gt;&lt;object type=&quot;3&quot; unique_id=&quot;19936&quot;&gt;&lt;property id=&quot;20148&quot; value=&quot;5&quot;/&gt;&lt;property id=&quot;20300&quot; value=&quot;Slide 9 - &amp;quot;Phase 2 Implementation of New Regulations, continued&amp;quot;&quot;/&gt;&lt;property id=&quot;20307&quot; value=&quot;328&quot;/&gt;&lt;/object&gt;&lt;object type=&quot;3&quot; unique_id=&quot;20196&quot;&gt;&lt;property id=&quot;20148&quot; value=&quot;5&quot;/&gt;&lt;property id=&quot;20300&quot; value=&quot;Slide 8 - &amp;quot;Phase 2 Implementation of New Regulations, continued&amp;quot;&quot;/&gt;&lt;property id=&quot;20307&quot; value=&quot;329&quot;/&gt;&lt;/object&gt;&lt;object type=&quot;3&quot; unique_id=&quot;20197&quot;&gt;&lt;property id=&quot;20148&quot; value=&quot;5&quot;/&gt;&lt;property id=&quot;20300&quot; value=&quot;Slide 10 - &amp;quot;Phase 2 Implementation of New Regulations, continued&amp;quot;&quot;/&gt;&lt;property id=&quot;20307&quot; value=&quot;330&quot;/&gt;&lt;/object&gt;&lt;object type=&quot;3&quot; unique_id=&quot;21915&quot;&gt;&lt;property id=&quot;20148&quot; value=&quot;5&quot;/&gt;&lt;property id=&quot;20300&quot; value=&quot;Slide 81 - &amp;quot;SA Trainer, continued&amp;quot;&quot;/&gt;&lt;property id=&quot;20307&quot; value=&quot;331&quot;/&gt;&lt;/object&gt;&lt;object type=&quot;3&quot; unique_id=&quot;21916&quot;&gt;&lt;property id=&quot;20148&quot; value=&quot;5&quot;/&gt;&lt;property id=&quot;20300&quot; value=&quot;Slide 88 - &amp;quot;State Preparation, continued&amp;quot;&quot;/&gt;&lt;property id=&quot;20307&quot; value=&quot;332&quot;/&gt;&lt;/object&gt;&lt;object type=&quot;3&quot; unique_id=&quot;22888&quot;&gt;&lt;property id=&quot;20148&quot; value=&quot;5&quot;/&gt;&lt;property id=&quot;20300&quot; value=&quot;Slide 83 - &amp;quot;SA Management Training&amp;quot;&quot;/&gt;&lt;property id=&quot;20307&quot; value=&quot;335&quot;/&gt;&lt;/object&gt;&lt;object type=&quot;3&quot; unique_id=&quot;23173&quot;&gt;&lt;property id=&quot;20148&quot; value=&quot;5&quot;/&gt;&lt;property id=&quot;20300&quot; value=&quot;Slide 11 - &amp;quot;F Tag Renumbering&amp;quot;&quot;/&gt;&lt;property id=&quot;20307&quot; value=&quot;336&quot;/&gt;&lt;/object&gt;&lt;object type=&quot;3&quot; unique_id=&quot;23174&quot;&gt;&lt;property id=&quot;20148&quot; value=&quot;5&quot;/&gt;&lt;property id=&quot;20300&quot; value=&quot;Slide 14 - &amp;quot;New Interpretive Guidance (IG)&amp;quot;&quot;/&gt;&lt;property id=&quot;20307&quot; value=&quot;337&quot;/&gt;&lt;/object&gt;&lt;object type=&quot;3&quot; unique_id=&quot;23175&quot;&gt;&lt;property id=&quot;20148&quot; value=&quot;5&quot;/&gt;&lt;property id=&quot;20300&quot; value=&quot;Slide 17 - &amp;quot;Current Survey System&amp;#x0D;&amp;amp;#x09;&amp;amp;#x09;vs.&amp;#x0D;New Survey System&amp;quot;&quot;/&gt;&lt;property id=&quot;20307&quot; value=&quot;338&quot;/&gt;&lt;/object&gt;&lt;object type=&quot;3&quot; unique_id=&quot;23176&quot;&gt;&lt;property id=&quot;20148&quot; value=&quot;5&quot;/&gt;&lt;property id=&quot;20300&quot; value=&quot;Slide 26 - &amp;quot;New LTC Survey Process Overview&amp;quot;&quot;/&gt;&lt;property id=&quot;20307&quot; value=&quot;339&quot;/&gt;&lt;/object&gt;&lt;object type=&quot;3&quot; unique_id=&quot;23177&quot;&gt;&lt;property id=&quot;20148&quot; value=&quot;5&quot;/&gt;&lt;property id=&quot;20300&quot; value=&quot;Slide 71 - &amp;quot;LTC Survey Training&amp;quot;&quot;/&gt;&lt;property id=&quot;20307&quot; value=&quot;340&quot;/&gt;&lt;/object&gt;&lt;object type=&quot;3&quot; unique_id=&quot;23178&quot;&gt;&lt;property id=&quot;20148&quot; value=&quot;5&quot;/&gt;&lt;property id=&quot;20300&quot; value=&quot;Slide 86 - &amp;quot;State Preparation&amp;quot;&quot;/&gt;&lt;property id=&quot;20307&quot; value=&quot;341&quot;/&gt;&lt;/object&gt;&lt;object type=&quot;3&quot; unique_id=&quot;28022&quot;&gt;&lt;property id=&quot;20148&quot; value=&quot;5&quot;/&gt;&lt;property id=&quot;20300&quot; value=&quot;Slide 28 - &amp;quot; Development Review Sources&amp;quot;&quot;/&gt;&lt;property id=&quot;20307&quot; value=&quot;344&quot;/&gt;&lt;/object&gt;&lt;object type=&quot;3&quot; unique_id=&quot;28023&quot;&gt;&lt;property id=&quot;20148&quot; value=&quot;5&quot;/&gt;&lt;property id=&quot;20300&quot; value=&quot;Slide 29 - &amp;quot;Testing&amp;quot;&quot;/&gt;&lt;property id=&quot;20307&quot; value=&quot;345&quot;/&gt;&lt;/object&gt;&lt;object type=&quot;3&quot; unique_id=&quot;28024&quot;&gt;&lt;property id=&quot;20148&quot; value=&quot;5&quot;/&gt;&lt;property id=&quot;20300&quot; value=&quot;Slide 30 - &amp;quot;Goals of New Process&amp;quot;&quot;/&gt;&lt;property id=&quot;20307&quot; value=&quot;346&quot;/&gt;&lt;/object&gt;&lt;object type=&quot;3&quot; unique_id=&quot;28025&quot;&gt;&lt;property id=&quot;20148&quot; value=&quot;5&quot;/&gt;&lt;property id=&quot;20300&quot; value=&quot;Slide 31 - &amp;quot; Overview&amp;quot;&quot;/&gt;&lt;property id=&quot;20307&quot; value=&quot;347&quot;/&gt;&lt;/object&gt;&lt;object type=&quot;3&quot; unique_id=&quot;28026&quot;&gt;&lt;property id=&quot;20148&quot; value=&quot;5&quot;/&gt;&lt;property id=&quot;20300&quot; value=&quot;Slide 32 - &amp;quot;Overview, continued&amp;quot;&quot;/&gt;&lt;property id=&quot;20307&quot; value=&quot;348&quot;/&gt;&lt;/object&gt;&lt;object type=&quot;3&quot; unique_id=&quot;28027&quot;&gt;&lt;property id=&quot;20148&quot; value=&quot;5&quot;/&gt;&lt;property id=&quot;20300&quot; value=&quot;Slide 33 - &amp;quot;Major Areas of New Process&amp;quot;&quot;/&gt;&lt;property id=&quot;20307&quot; value=&quot;349&quot;/&gt;&lt;/object&gt;&lt;object type=&quot;3&quot; unique_id=&quot;28028&quot;&gt;&lt;property id=&quot;20148&quot; value=&quot;5&quot;/&gt;&lt;property id=&quot;20300&quot; value=&quot;Slide 34 - &amp;quot;Section 1. Offsite Prep&amp;quot;&quot;/&gt;&lt;property id=&quot;20307&quot; value=&quot;350&quot;/&gt;&lt;/object&gt;&lt;object type=&quot;3&quot; unique_id=&quot;28029&quot;&gt;&lt;property id=&quot;20148&quot; value=&quot;5&quot;/&gt;&lt;property id=&quot;20300&quot; value=&quot;Slide 35 - &amp;quot;Offsite Preparation&amp;quot;&quot;/&gt;&lt;property id=&quot;20307&quot; value=&quot;351&quot;/&gt;&lt;/object&gt;&lt;object type=&quot;3&quot; unique_id=&quot;28030&quot;&gt;&lt;property id=&quot;20148&quot; value=&quot;5&quot;/&gt;&lt;property id=&quot;20300&quot; value=&quot;Slide 36 - &amp;quot;Residents Selected Offsite and Facility Rate Example&amp;quot;&quot;/&gt;&lt;property id=&quot;20307&quot; value=&quot;352&quot;/&gt;&lt;/object&gt;&lt;object type=&quot;3&quot; unique_id=&quot;28031&quot;&gt;&lt;property id=&quot;20148&quot; value=&quot;5&quot;/&gt;&lt;property id=&quot;20300&quot; value=&quot;Slide 37 - &amp;quot;Offsite Preparation, continued&amp;quot;&quot;/&gt;&lt;property id=&quot;20307&quot; value=&quot;353&quot;/&gt;&lt;/object&gt;&lt;object type=&quot;3&quot; unique_id=&quot;28032&quot;&gt;&lt;property id=&quot;20148&quot; value=&quot;5&quot;/&gt;&lt;property id=&quot;20300&quot; value=&quot;Slide 38 - &amp;quot;Offsite Preparation, continued&amp;quot;&quot;/&gt;&lt;property id=&quot;20307&quot; value=&quot;354&quot;/&gt;&lt;/object&gt;&lt;object type=&quot;3&quot; unique_id=&quot;28033&quot;&gt;&lt;property id=&quot;20148&quot; value=&quot;5&quot;/&gt;&lt;property id=&quot;20300&quot; value=&quot;Slide 39 - &amp;quot;Offsite Preparation, continued&amp;quot;&quot;/&gt;&lt;property id=&quot;20307&quot; value=&quot;355&quot;/&gt;&lt;/object&gt;&lt;object type=&quot;3&quot; unique_id=&quot;28034&quot;&gt;&lt;property id=&quot;20148&quot; value=&quot;5&quot;/&gt;&lt;property id=&quot;20300&quot; value=&quot;Slide 40 - &amp;quot;Section 2. Facility Entrance&amp;quot;&quot;/&gt;&lt;property id=&quot;20307&quot; value=&quot;356&quot;/&gt;&lt;/object&gt;&lt;object type=&quot;3&quot; unique_id=&quot;28035&quot;&gt;&lt;property id=&quot;20148&quot; value=&quot;5&quot;/&gt;&lt;property id=&quot;20300&quot; value=&quot;Slide 41 - &amp;quot;Facility Entrance&amp;quot;&quot;/&gt;&lt;property id=&quot;20307&quot; value=&quot;357&quot;/&gt;&lt;/object&gt;&lt;object type=&quot;3&quot; unique_id=&quot;28036&quot;&gt;&lt;property id=&quot;20148&quot; value=&quot;5&quot;/&gt;&lt;property id=&quot;20300&quot; value=&quot;Slide 42 - &amp;quot;Section 3. Initial Pool Process&amp;quot;&quot;/&gt;&lt;property id=&quot;20307&quot; value=&quot;358&quot;/&gt;&lt;/object&gt;&lt;object type=&quot;3&quot; unique_id=&quot;28037&quot;&gt;&lt;property id=&quot;20148&quot; value=&quot;5&quot;/&gt;&lt;property id=&quot;20300&quot; value=&quot;Slide 43 - &amp;quot;Initial Pool Process&amp;quot;&quot;/&gt;&lt;property id=&quot;20307&quot; value=&quot;359&quot;/&gt;&lt;/object&gt;&lt;object type=&quot;3&quot; unique_id=&quot;28038&quot;&gt;&lt;property id=&quot;20148&quot; value=&quot;5&quot;/&gt;&lt;property id=&quot;20300&quot; value=&quot;Slide 44 - &amp;quot;Structured Resident Interviews&amp;quot;&quot;/&gt;&lt;property id=&quot;20307&quot; value=&quot;360&quot;/&gt;&lt;/object&gt;&lt;object type=&quot;3&quot; unique_id=&quot;28039&quot;&gt;&lt;property id=&quot;20148&quot; value=&quot;5&quot;/&gt;&lt;property id=&quot;20300&quot; value=&quot;Slide 45 - &amp;quot;Structured Observations&amp;quot;&quot;/&gt;&lt;property id=&quot;20307&quot; value=&quot;361&quot;/&gt;&lt;/object&gt;&lt;object type=&quot;3&quot; unique_id=&quot;28040&quot;&gt;&lt;property id=&quot;20148&quot; value=&quot;5&quot;/&gt;&lt;property id=&quot;20300&quot; value=&quot;Slide 46 - &amp;quot;Representative Interviews&amp;quot;&quot;/&gt;&lt;property id=&quot;20307&quot; value=&quot;362&quot;/&gt;&lt;/object&gt;&lt;object type=&quot;3&quot; unique_id=&quot;28041&quot;&gt;&lt;property id=&quot;20148&quot; value=&quot;5&quot;/&gt;&lt;property id=&quot;20300&quot; value=&quot;Slide 47 - &amp;quot;Limited Record Review&amp;quot;&quot;/&gt;&lt;property id=&quot;20307&quot; value=&quot;363&quot;/&gt;&lt;/object&gt;&lt;object type=&quot;3&quot; unique_id=&quot;28042&quot;&gt;&lt;property id=&quot;20148&quot; value=&quot;5&quot;/&gt;&lt;property id=&quot;20300&quot; value=&quot;Slide 48 - &amp;quot;Limited Record Review, continued&amp;quot;&quot;/&gt;&lt;property id=&quot;20307&quot; value=&quot;364&quot;/&gt;&lt;/object&gt;&lt;object type=&quot;3&quot; unique_id=&quot;28043&quot;&gt;&lt;property id=&quot;20148&quot; value=&quot;5&quot;/&gt;&lt;property id=&quot;20300&quot; value=&quot;Slide 49 - &amp;quot;Dining – First Full Meal&amp;quot;&quot;/&gt;&lt;property id=&quot;20307&quot; value=&quot;365&quot;/&gt;&lt;/object&gt;&lt;object type=&quot;3&quot; unique_id=&quot;28044&quot;&gt;&lt;property id=&quot;20148&quot; value=&quot;5&quot;/&gt;&lt;property id=&quot;20300&quot; value=&quot;Slide 50 - &amp;quot;Team Meetings&amp;quot;&quot;/&gt;&lt;property id=&quot;20307&quot; value=&quot;366&quot;/&gt;&lt;/object&gt;&lt;object type=&quot;3&quot; unique_id=&quot;28045&quot;&gt;&lt;property id=&quot;20148&quot; value=&quot;5&quot;/&gt;&lt;property id=&quot;20300&quot; value=&quot;Slide 51 - &amp;quot;Section 4. Sample Selection&amp;quot;&quot;/&gt;&lt;property id=&quot;20307&quot; value=&quot;367&quot;/&gt;&lt;/object&gt;&lt;object type=&quot;3&quot; unique_id=&quot;28046&quot;&gt;&lt;property id=&quot;20148&quot; value=&quot;5&quot;/&gt;&lt;property id=&quot;20300&quot; value=&quot;Slide 52 - &amp;quot;Sample Selection&amp;quot;&quot;/&gt;&lt;property id=&quot;20307&quot; value=&quot;368&quot;/&gt;&lt;/object&gt;&lt;object type=&quot;3&quot; unique_id=&quot;28047&quot;&gt;&lt;property id=&quot;20148&quot; value=&quot;5&quot;/&gt;&lt;property id=&quot;20300&quot; value=&quot;Slide 53 - &amp;quot;Sample Selection – Unnecessary Medication Review&amp;quot;&quot;/&gt;&lt;property id=&quot;20307&quot; value=&quot;369&quot;/&gt;&lt;/object&gt;&lt;object type=&quot;3&quot; unique_id=&quot;28048&quot;&gt;&lt;property id=&quot;20148&quot; value=&quot;5&quot;/&gt;&lt;property id=&quot;20300&quot; value=&quot;Slide 54 - &amp;quot;Sample Selection – Triggered Tasks&amp;quot;&quot;/&gt;&lt;property id=&quot;20307&quot; value=&quot;370&quot;/&gt;&lt;/object&gt;&lt;object type=&quot;3&quot; unique_id=&quot;28049&quot;&gt;&lt;property id=&quot;20148&quot; value=&quot;5&quot;/&gt;&lt;property id=&quot;20300&quot; value=&quot;Slide 55 - &amp;quot;Section 5. Investigations&amp;quot;&quot;/&gt;&lt;property id=&quot;20307&quot; value=&quot;371&quot;/&gt;&lt;/object&gt;&lt;object type=&quot;3&quot; unique_id=&quot;28050&quot;&gt;&lt;property id=&quot;20148&quot; value=&quot;5&quot;/&gt;&lt;property id=&quot;20300&quot; value=&quot;Slide 56 - &amp;quot;Investigations&amp;quot;&quot;/&gt;&lt;property id=&quot;20307&quot; value=&quot;372&quot;/&gt;&lt;/object&gt;&lt;object type=&quot;3&quot; unique_id=&quot;28051&quot;&gt;&lt;property id=&quot;20148&quot; value=&quot;5&quot;/&gt;&lt;property id=&quot;20300&quot; value=&quot;Slide 57 - &amp;quot;Resident Investigation – General Guidelines&amp;quot;&quot;/&gt;&lt;property id=&quot;20307&quot; value=&quot;373&quot;/&gt;&lt;/object&gt;&lt;object type=&quot;3&quot; unique_id=&quot;28052&quot;&gt;&lt;property id=&quot;20148&quot; value=&quot;5&quot;/&gt;&lt;property id=&quot;20300&quot; value=&quot;Slide 58 - &amp;quot;Closed Record Review&amp;quot;&quot;/&gt;&lt;property id=&quot;20307&quot; value=&quot;374&quot;/&gt;&lt;/object&gt;&lt;object type=&quot;3&quot; unique_id=&quot;28053&quot;&gt;&lt;property id=&quot;20148&quot; value=&quot;5&quot;/&gt;&lt;property id=&quot;20300&quot; value=&quot;Slide 59 - &amp;quot;Facility Task Investigations&amp;quot;&quot;/&gt;&lt;property id=&quot;20307&quot; value=&quot;375&quot;/&gt;&lt;/object&gt;&lt;object type=&quot;3&quot; unique_id=&quot;28054&quot;&gt;&lt;property id=&quot;20148&quot; value=&quot;5&quot;/&gt;&lt;property id=&quot;20300&quot; value=&quot;Slide 60 - &amp;quot;Section 6. Ongoing and Other Survey Activities&amp;quot;&quot;/&gt;&lt;property id=&quot;20307&quot; value=&quot;376&quot;/&gt;&lt;/object&gt;&lt;object type=&quot;3&quot; unique_id=&quot;28055&quot;&gt;&lt;property id=&quot;20148&quot; value=&quot;5&quot;/&gt;&lt;property id=&quot;20300&quot; value=&quot;Slide 61 - &amp;quot;SNF Beneficiary Notices Review&amp;quot;&quot;/&gt;&lt;property id=&quot;20307&quot; value=&quot;377&quot;/&gt;&lt;/object&gt;&lt;object type=&quot;3&quot; unique_id=&quot;28056&quot;&gt;&lt;property id=&quot;20148&quot; value=&quot;5&quot;/&gt;&lt;property id=&quot;20300&quot; value=&quot;Slide 62 - &amp;quot;Medication Administration/Storage&amp;quot;&quot;/&gt;&lt;property id=&quot;20307&quot; value=&quot;378&quot;/&gt;&lt;/object&gt;&lt;object type=&quot;3&quot; unique_id=&quot;28057&quot;&gt;&lt;property id=&quot;20148&quot; value=&quot;5&quot;/&gt;&lt;property id=&quot;20300&quot; value=&quot;Slide 63 - &amp;quot;Medication Administration/Storage, continued&amp;quot;&quot;/&gt;&lt;property id=&quot;20307&quot; value=&quot;379&quot;/&gt;&lt;/object&gt;&lt;object type=&quot;3&quot; unique_id=&quot;28058&quot;&gt;&lt;property id=&quot;20148&quot; value=&quot;5&quot;/&gt;&lt;property id=&quot;20300&quot; value=&quot;Slide 64 - &amp;quot;Resident Council Meeting&amp;quot;&quot;/&gt;&lt;property id=&quot;20307&quot; value=&quot;380&quot;/&gt;&lt;/object&gt;&lt;object type=&quot;3&quot; unique_id=&quot;28059&quot;&gt;&lt;property id=&quot;20148&quot; value=&quot;5&quot;/&gt;&lt;property id=&quot;20300&quot; value=&quot;Slide 65 - &amp;quot;Sufficient Staffing&amp;quot;&quot;/&gt;&lt;property id=&quot;20307&quot; value=&quot;381&quot;/&gt;&lt;/object&gt;&lt;object type=&quot;3&quot; unique_id=&quot;28060&quot;&gt;&lt;property id=&quot;20148&quot; value=&quot;5&quot;/&gt;&lt;property id=&quot;20300&quot; value=&quot;Slide 66 - &amp;quot;Environment&amp;quot;&quot;/&gt;&lt;property id=&quot;20307&quot; value=&quot;382&quot;/&gt;&lt;/object&gt;&lt;object type=&quot;3&quot; unique_id=&quot;28061&quot;&gt;&lt;property id=&quot;20148&quot; value=&quot;5&quot;/&gt;&lt;property id=&quot;20300&quot; value=&quot;Slide 67 - &amp;quot;Section 7. Potential Citations&amp;quot;&quot;/&gt;&lt;property id=&quot;20307&quot; value=&quot;383&quot;/&gt;&lt;/object&gt;&lt;object type=&quot;3&quot; unique_id=&quot;28062&quot;&gt;&lt;property id=&quot;20148&quot; value=&quot;5&quot;/&gt;&lt;property id=&quot;20300&quot; value=&quot;Slide 68 - &amp;quot;Potential Citations&amp;quot;&quot;/&gt;&lt;property id=&quot;20307&quot; value=&quot;384&quot;/&gt;&lt;/object&gt;&lt;object type=&quot;3&quot; unique_id=&quot;28063&quot;&gt;&lt;property id=&quot;20148&quot; value=&quot;5&quot;/&gt;&lt;property id=&quot;20300&quot; value=&quot;Slide 69 - &amp;quot;Post Survey Reports&amp;quot;&quot;/&gt;&lt;property id=&quot;20307&quot; value=&quot;385&quot;/&gt;&lt;/object&gt;&lt;object type=&quot;3&quot; unique_id=&quot;28064&quot;&gt;&lt;property id=&quot;20148&quot; value=&quot;5&quot;/&gt;&lt;property id=&quot;20300&quot; value=&quot;Slide 70 - &amp;quot;Post Survey Reports, continued&amp;quot;&quot;/&gt;&lt;property id=&quot;20307&quot; value=&quot;386&quot;/&gt;&lt;/object&gt;&lt;object type=&quot;3&quot; unique_id=&quot;28065&quot;&gt;&lt;property id=&quot;20148&quot; value=&quot;5&quot;/&gt;&lt;property id=&quot;20300&quot; value=&quot;Slide 93 - &amp;quot;Communication and Collaboration are Key!&amp;quot;&quot;/&gt;&lt;property id=&quot;20307&quot; value=&quot;387&quot;/&gt;&lt;/object&gt;&lt;/object&gt;&lt;/object&gt;&lt;/database&gt;"/>
  <p:tag name="SECTOMILLISECCONVERTED" val="1"/>
</p:tagLst>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197FB479DE984EBFAC77C363CA61E6" ma:contentTypeVersion="2" ma:contentTypeDescription="Create a new document." ma:contentTypeScope="" ma:versionID="cc871dfc4ee6214a864c8f3526fd5d63">
  <xsd:schema xmlns:xsd="http://www.w3.org/2001/XMLSchema" xmlns:xs="http://www.w3.org/2001/XMLSchema" xmlns:p="http://schemas.microsoft.com/office/2006/metadata/properties" targetNamespace="http://schemas.microsoft.com/office/2006/metadata/properties" ma:root="true" ma:fieldsID="f376a7fc549c09abdef66775e19c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9A148-2810-4002-A50F-72E074E53D9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07BAF06-E280-4AAB-8F63-5F5CD6FD825A}">
  <ds:schemaRefs>
    <ds:schemaRef ds:uri="http://schemas.microsoft.com/sharepoint/v3/contenttype/forms"/>
  </ds:schemaRefs>
</ds:datastoreItem>
</file>

<file path=customXml/itemProps3.xml><?xml version="1.0" encoding="utf-8"?>
<ds:datastoreItem xmlns:ds="http://schemas.openxmlformats.org/officeDocument/2006/customXml" ds:itemID="{9A204E61-C969-4C35-880A-8CD5E2E4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CMS-ppt-template</Template>
  <TotalTime>10182</TotalTime>
  <Words>10391</Words>
  <Application>Microsoft Office PowerPoint</Application>
  <PresentationFormat>Custom</PresentationFormat>
  <Paragraphs>1067</Paragraphs>
  <Slides>100</Slides>
  <Notes>92</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CMS_template</vt:lpstr>
      <vt:lpstr>New Long Term Care Survey Process </vt:lpstr>
      <vt:lpstr>Disclaimer</vt:lpstr>
      <vt:lpstr>Overview</vt:lpstr>
      <vt:lpstr>Overview of Regulation Reform</vt:lpstr>
      <vt:lpstr>Overview of Regulation Reform</vt:lpstr>
      <vt:lpstr> Implementation Grid</vt:lpstr>
      <vt:lpstr>Phase 2 of LTC Regulations</vt:lpstr>
      <vt:lpstr>Phase 2 of LTC Regulations (continued)</vt:lpstr>
      <vt:lpstr>Phase 2 of LTC Regulations, continued</vt:lpstr>
      <vt:lpstr>Phase 2 of LTC Regulations, continued</vt:lpstr>
      <vt:lpstr>F Tag Renumbering</vt:lpstr>
      <vt:lpstr>F Tag Renumbering</vt:lpstr>
      <vt:lpstr>F Tag Renumbering, continued</vt:lpstr>
      <vt:lpstr>New Interpretive Guidance (IG)</vt:lpstr>
      <vt:lpstr>New Interpretive Guidance (IG)</vt:lpstr>
      <vt:lpstr>Surveyor Minimum Qualifications Test (SMQT)  and the New Regulations</vt:lpstr>
      <vt:lpstr>Current Survey Processes   vs. New Survey Process</vt:lpstr>
      <vt:lpstr>Why is CMS Changing the LTC Survey Process?</vt:lpstr>
      <vt:lpstr>Goals of New Process</vt:lpstr>
      <vt:lpstr>Automation</vt:lpstr>
      <vt:lpstr>Sample Selection</vt:lpstr>
      <vt:lpstr>Offsite</vt:lpstr>
      <vt:lpstr>Information Needed Upon Entrance</vt:lpstr>
      <vt:lpstr>Initial Entry to Facility</vt:lpstr>
      <vt:lpstr>Survey Structure</vt:lpstr>
      <vt:lpstr>Survey Structure, continued</vt:lpstr>
      <vt:lpstr>Group Interviews</vt:lpstr>
      <vt:lpstr>New LTC Survey Process Overview</vt:lpstr>
      <vt:lpstr>New Survey Process</vt:lpstr>
      <vt:lpstr>New Survey Process (continued)</vt:lpstr>
      <vt:lpstr>Development Sources</vt:lpstr>
      <vt:lpstr>Testing and Validation</vt:lpstr>
      <vt:lpstr> Overview</vt:lpstr>
      <vt:lpstr>Overview, continued</vt:lpstr>
      <vt:lpstr>Section I. Offsite Prep</vt:lpstr>
      <vt:lpstr>Offsite Preparation</vt:lpstr>
      <vt:lpstr>Offsite Preparation, continued</vt:lpstr>
      <vt:lpstr>Offsite Preparation, continued</vt:lpstr>
      <vt:lpstr>Section II. Facility Entrance</vt:lpstr>
      <vt:lpstr>Facility Entrance</vt:lpstr>
      <vt:lpstr>Updated Facility Matrix (Draft)</vt:lpstr>
      <vt:lpstr>Section III. Initial Pool Process</vt:lpstr>
      <vt:lpstr>Initial Pool Process</vt:lpstr>
      <vt:lpstr>Resident Interviews</vt:lpstr>
      <vt:lpstr>Surveyor Observations</vt:lpstr>
      <vt:lpstr>Resident Representative/Family Interviews</vt:lpstr>
      <vt:lpstr>Limited Record Review</vt:lpstr>
      <vt:lpstr>Limited Record Review, continued</vt:lpstr>
      <vt:lpstr>Dining – First Full Meal</vt:lpstr>
      <vt:lpstr>Team Meetings</vt:lpstr>
      <vt:lpstr>Section IV. Sample Selection</vt:lpstr>
      <vt:lpstr>Sample Selection</vt:lpstr>
      <vt:lpstr>Sample Selection – Unnecessary Medication Review</vt:lpstr>
      <vt:lpstr>Section V. Investigation</vt:lpstr>
      <vt:lpstr>Resident Investigation – General Guidelines</vt:lpstr>
      <vt:lpstr>Investigations</vt:lpstr>
      <vt:lpstr>Section VI. Ongoing and Other Survey Activities</vt:lpstr>
      <vt:lpstr>Closed Record Reviews</vt:lpstr>
      <vt:lpstr>Facility Task Investigations</vt:lpstr>
      <vt:lpstr>Dining – Subsequent Meal, if Needed</vt:lpstr>
      <vt:lpstr>Infection Control</vt:lpstr>
      <vt:lpstr>SNF Beneficiary Protection Notification Review</vt:lpstr>
      <vt:lpstr>Kitchen Observation</vt:lpstr>
      <vt:lpstr>Medication Administration</vt:lpstr>
      <vt:lpstr>Medication Storage</vt:lpstr>
      <vt:lpstr>Resident Council Meeting</vt:lpstr>
      <vt:lpstr>Sufficient and Competent Nurse Staffing Review</vt:lpstr>
      <vt:lpstr>Environment</vt:lpstr>
      <vt:lpstr>Section VII. Potential Citations</vt:lpstr>
      <vt:lpstr>Potential Citations</vt:lpstr>
      <vt:lpstr>LTC Survey Training</vt:lpstr>
      <vt:lpstr>Basic Long Term Care Course (BLTCC)  and Training Implications</vt:lpstr>
      <vt:lpstr>Training Layers</vt:lpstr>
      <vt:lpstr>RO Management and  Enforcement Training</vt:lpstr>
      <vt:lpstr>RO Management and  Enforcement Training</vt:lpstr>
      <vt:lpstr>RO Ambassador</vt:lpstr>
      <vt:lpstr>RO Ambassador, continued</vt:lpstr>
      <vt:lpstr>RO Ambassador Training</vt:lpstr>
      <vt:lpstr>RO Surveyor</vt:lpstr>
      <vt:lpstr>RO Surveyor Training</vt:lpstr>
      <vt:lpstr>SA Management Training</vt:lpstr>
      <vt:lpstr>SA Management Training</vt:lpstr>
      <vt:lpstr>SA Trainer</vt:lpstr>
      <vt:lpstr>SA Trainer Training</vt:lpstr>
      <vt:lpstr>SA Surveyors</vt:lpstr>
      <vt:lpstr>SA Surveyors Training</vt:lpstr>
      <vt:lpstr>SA Surveyors Training</vt:lpstr>
      <vt:lpstr>SA Surveyors Training</vt:lpstr>
      <vt:lpstr>SA Surveyors Training</vt:lpstr>
      <vt:lpstr>SA Surveyors Training</vt:lpstr>
      <vt:lpstr>RO &amp; SA Surveyors Make-up Training</vt:lpstr>
      <vt:lpstr>RO &amp; SA - IT and Software Training</vt:lpstr>
      <vt:lpstr>Available Training for Providers and the Public</vt:lpstr>
      <vt:lpstr>Survey Agency Preparation</vt:lpstr>
      <vt:lpstr>Survey Agency Preparation</vt:lpstr>
      <vt:lpstr>Survey Agency Preparation, continued</vt:lpstr>
      <vt:lpstr>Survey Agency Preparation, continued</vt:lpstr>
      <vt:lpstr>Survey Agency Preparation, continued</vt:lpstr>
      <vt:lpstr>Survey Agency Preparation, continued</vt:lpstr>
      <vt:lpstr>Additional Information</vt:lpstr>
    </vt:vector>
  </TitlesOfParts>
  <Company>CMS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Care (LTC) Survey Kickoff and Information for State and Regional Office Preparation</dc:title>
  <dc:subject>Long Term Care (LTC) Survey Kickoff and Information for State and Regional Office Preparation</dc:subject>
  <dc:creator>CMS</dc:creator>
  <cp:keywords>Long Term Care, LTC, Survey, Kickoff,  Information for State and Regional Office Preparation</cp:keywords>
  <cp:lastModifiedBy>jsauer</cp:lastModifiedBy>
  <cp:revision>672</cp:revision>
  <cp:lastPrinted>2016-12-29T19:59:58Z</cp:lastPrinted>
  <dcterms:created xsi:type="dcterms:W3CDTF">2016-12-06T21:50:29Z</dcterms:created>
  <dcterms:modified xsi:type="dcterms:W3CDTF">2017-05-24T21:20:00Z</dcterms:modified>
  <cp:category>Long Term Care, LTC, Survey, Kickoff,  Information for State and Regional Office Preparation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_NewReviewCycle">
    <vt:lpwstr/>
  </property>
  <property fmtid="{D5CDD505-2E9C-101B-9397-08002B2CF9AE}" pid="4" name="ContentTypeId">
    <vt:lpwstr>0x01010093197FB479DE984EBFAC77C363CA61E6</vt:lpwstr>
  </property>
  <property fmtid="{D5CDD505-2E9C-101B-9397-08002B2CF9AE}" pid="5" name="_AdHocReviewCycleID">
    <vt:i4>1689226321</vt:i4>
  </property>
  <property fmtid="{D5CDD505-2E9C-101B-9397-08002B2CF9AE}" pid="6" name="_EmailSubject">
    <vt:lpwstr>CMS/AHFSA LTC Subgroup</vt:lpwstr>
  </property>
  <property fmtid="{D5CDD505-2E9C-101B-9397-08002B2CF9AE}" pid="7" name="_AuthorEmail">
    <vt:lpwstr>Karen.Tritz@cms.hhs.gov</vt:lpwstr>
  </property>
  <property fmtid="{D5CDD505-2E9C-101B-9397-08002B2CF9AE}" pid="8" name="_AuthorEmailDisplayName">
    <vt:lpwstr>Tritz, Karen L. (CMS/CCSQ)</vt:lpwstr>
  </property>
  <property fmtid="{D5CDD505-2E9C-101B-9397-08002B2CF9AE}" pid="9" name="_PreviousAdHocReviewCycleID">
    <vt:i4>-662028498</vt:i4>
  </property>
</Properties>
</file>